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Proxima Nova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1" name="Jeff Berger"/>
  <p:cmAuthor clrIdx="1" id="1" initials="" lastIdx="1" name="Josh Wickm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bold.fntdata"/><Relationship Id="rId13" Type="http://schemas.openxmlformats.org/officeDocument/2006/relationships/slide" Target="slides/slide8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I think you can dump this slide, noone is going to question why we need backups.  and you have another one of these title-like slides in 2 slides so the little island of 2 slides of content is a bit small for a 'section'</p:text>
  </p:cm>
  <p:cm authorId="1" idx="1">
    <p:pos x="6000" y="100"/>
    <p:text>Reasonable, removing.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Hostnames: 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"/>
              <a:t>We use these in S3 paths as a unique source identifier.  May not be needed depending on implementation.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Impact:	nice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Automation:	cron, Tower, etc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Consistency:		data agrees to within C* internals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Integrity:		no corruption induced by restore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Time:			~few hours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Filtered keyspaces: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Peers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Local</a:t>
            </a:r>
          </a:p>
          <a:p>
            <a:pPr indent="-228600" lvl="0" marL="457200">
              <a:spcBef>
                <a:spcPts val="0"/>
              </a:spcBef>
            </a:pPr>
            <a:r>
              <a:rPr lang="en"/>
              <a:t>NOT schema!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Highlight box: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Minimum metadata collected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Combination of old &amp; new config settings: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272"/>
              <a:buFont typeface="Arial"/>
            </a:pPr>
            <a:r>
              <a:rPr lang="en"/>
              <a:t>Critical:	stored in S3</a:t>
            </a: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7272"/>
              <a:buFont typeface="Arial"/>
            </a:pPr>
            <a:r>
              <a:rPr lang="en"/>
              <a:t>Non-critical:	use what’s in repo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Approach assumes: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Snapshot being restored is recent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Config changes are rare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/>
              <a:t>Could store more config details, up to entire cassandra.yaml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Assumes all AZs have same # of nodes → </a:t>
            </a:r>
            <a:r>
              <a:rPr b="1" lang="en"/>
              <a:t>much worse if not!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Quorum loss threshold: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	For RF=3 and same # nodes in each AZ:	9 total nodes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Mapping requires metadata stored at backup time → </a:t>
            </a:r>
            <a:r>
              <a:rPr b="1" lang="en"/>
              <a:t>restore-focused backups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Shape 5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3)  Since completion, restores have been in demand for investigations.  Dev velocity has increased as a result.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 called out directly: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Run once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Ignore errors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AZ loss problem removed if each AZ has a complete copy of the data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4)  Nice is used for low impact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6)  Bucket lifecycle policies are also used.  Separate process is for higher granularity.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Relationship Id="rId3" Type="http://schemas.openxmlformats.org/officeDocument/2006/relationships/image" Target="../media/image0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1.jpg"/><Relationship Id="rId3" Type="http://schemas.openxmlformats.org/officeDocument/2006/relationships/image" Target="../media/image0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ov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Shape 14"/>
          <p:cNvSpPr txBox="1"/>
          <p:nvPr>
            <p:ph type="title"/>
          </p:nvPr>
        </p:nvSpPr>
        <p:spPr>
          <a:xfrm>
            <a:off x="457200" y="2283717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68312" y="3291830"/>
            <a:ext cx="82296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chemeClr val="lt1"/>
              </a:buClr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095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rgbClr val="4C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4C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161925" lvl="3" marL="16002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–"/>
              <a:defRPr b="0" i="0" sz="1050" u="none" cap="none" strike="noStrike">
                <a:solidFill>
                  <a:srgbClr val="4C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161925" lvl="4" marL="20574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»"/>
              <a:defRPr b="0" i="0" sz="1050" u="none" cap="none" strike="noStrike">
                <a:solidFill>
                  <a:srgbClr val="4C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16" name="Shape 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" y="913173"/>
            <a:ext cx="2057400" cy="11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4" y="204787"/>
            <a:ext cx="3008399" cy="87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575050" y="204790"/>
            <a:ext cx="5111700" cy="43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28600" lvl="0" marL="3429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841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6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3970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52400" lvl="3" marL="16002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52400" lvl="4" marL="20574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»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457204" y="1076328"/>
            <a:ext cx="3008399" cy="3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0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9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9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2582416" y="483682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57200" y="4836826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2114364" y="4836826"/>
            <a:ext cx="4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1792288" y="3600451"/>
            <a:ext cx="5486400" cy="42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 b="1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3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28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2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20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20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4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1792288" y="4025505"/>
            <a:ext cx="5486400" cy="6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0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9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9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180"/>
              </a:spcBef>
              <a:buClr>
                <a:schemeClr val="dk1"/>
              </a:buClr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0" type="dt"/>
          </p:nvPr>
        </p:nvSpPr>
        <p:spPr>
          <a:xfrm>
            <a:off x="2582416" y="483682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1" type="ftr"/>
          </p:nvPr>
        </p:nvSpPr>
        <p:spPr>
          <a:xfrm>
            <a:off x="457200" y="4836826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0" name="Shape 80"/>
          <p:cNvSpPr txBox="1"/>
          <p:nvPr>
            <p:ph idx="12" type="sldNum"/>
          </p:nvPr>
        </p:nvSpPr>
        <p:spPr>
          <a:xfrm>
            <a:off x="2114364" y="4836826"/>
            <a:ext cx="4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 rot="5400000">
            <a:off x="2971800" y="-1314449"/>
            <a:ext cx="32004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0" lvl="0" marL="3429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095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1925" lvl="3" marL="16002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–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1925" lvl="4" marL="20574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»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0" type="dt"/>
          </p:nvPr>
        </p:nvSpPr>
        <p:spPr>
          <a:xfrm>
            <a:off x="2582416" y="483682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1" type="ftr"/>
          </p:nvPr>
        </p:nvSpPr>
        <p:spPr>
          <a:xfrm>
            <a:off x="457200" y="4836826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2114364" y="4836826"/>
            <a:ext cx="4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 rot="5400000">
            <a:off x="6012600" y="771582"/>
            <a:ext cx="32910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 rot="5400000">
            <a:off x="1821600" y="-1209617"/>
            <a:ext cx="32910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0" lvl="0" marL="3429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095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1925" lvl="3" marL="16002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–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1925" lvl="4" marL="20574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»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0" name="Shape 90"/>
          <p:cNvSpPr txBox="1"/>
          <p:nvPr>
            <p:ph idx="10" type="dt"/>
          </p:nvPr>
        </p:nvSpPr>
        <p:spPr>
          <a:xfrm>
            <a:off x="2582416" y="483682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1" name="Shape 91"/>
          <p:cNvSpPr txBox="1"/>
          <p:nvPr>
            <p:ph idx="11" type="ftr"/>
          </p:nvPr>
        </p:nvSpPr>
        <p:spPr>
          <a:xfrm>
            <a:off x="457200" y="4836826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2114364" y="4836826"/>
            <a:ext cx="4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5200"/>
            </a:lvl1pPr>
            <a:lvl2pPr lvl="1" rtl="0" algn="ctr">
              <a:spcBef>
                <a:spcPts val="0"/>
              </a:spcBef>
              <a:buSzPct val="100000"/>
              <a:defRPr sz="5200"/>
            </a:lvl2pPr>
            <a:lvl3pPr lvl="2" rtl="0" algn="ctr">
              <a:spcBef>
                <a:spcPts val="0"/>
              </a:spcBef>
              <a:buSzPct val="100000"/>
              <a:defRPr sz="5200"/>
            </a:lvl3pPr>
            <a:lvl4pPr lvl="3" rtl="0" algn="ctr">
              <a:spcBef>
                <a:spcPts val="0"/>
              </a:spcBef>
              <a:buSzPct val="100000"/>
              <a:defRPr sz="5200"/>
            </a:lvl4pPr>
            <a:lvl5pPr lvl="4" rtl="0" algn="ctr">
              <a:spcBef>
                <a:spcPts val="0"/>
              </a:spcBef>
              <a:buSzPct val="100000"/>
              <a:defRPr sz="5200"/>
            </a:lvl5pPr>
            <a:lvl6pPr lvl="5" rtl="0" algn="ctr">
              <a:spcBef>
                <a:spcPts val="0"/>
              </a:spcBef>
              <a:buSzPct val="100000"/>
              <a:defRPr sz="5200"/>
            </a:lvl6pPr>
            <a:lvl7pPr lvl="6" rtl="0" algn="ctr">
              <a:spcBef>
                <a:spcPts val="0"/>
              </a:spcBef>
              <a:buSzPct val="100000"/>
              <a:defRPr sz="5200"/>
            </a:lvl7pPr>
            <a:lvl8pPr lvl="7" rtl="0" algn="ctr">
              <a:spcBef>
                <a:spcPts val="0"/>
              </a:spcBef>
              <a:buSzPct val="100000"/>
              <a:defRPr sz="5200"/>
            </a:lvl8pPr>
            <a:lvl9pPr lvl="8" rtl="0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95" name="Shape 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96" name="Shape 9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idx="10" type="dt"/>
          </p:nvPr>
        </p:nvSpPr>
        <p:spPr>
          <a:xfrm>
            <a:off x="2582416" y="483682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457200" y="4836826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2114364" y="4836826"/>
            <a:ext cx="4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50110" y="4476750"/>
            <a:ext cx="941400" cy="51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2582416" y="483682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57200" y="4836826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2114364" y="4836826"/>
            <a:ext cx="4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+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457200" y="120015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2582416" y="483682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57200" y="4836826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2114364" y="4836826"/>
            <a:ext cx="4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Divi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Shape 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2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/>
          <p:nvPr>
            <p:ph type="title"/>
          </p:nvPr>
        </p:nvSpPr>
        <p:spPr>
          <a:xfrm>
            <a:off x="457200" y="178003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lt1"/>
              </a:buClr>
              <a:buFont typeface="Arial"/>
              <a:buNone/>
              <a:defRPr b="0" i="0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67543" y="2788146"/>
            <a:ext cx="82254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00"/>
              </a:spcBef>
              <a:buClr>
                <a:srgbClr val="FFFFFF"/>
              </a:buClr>
              <a:buFont typeface="Arial"/>
              <a:buNone/>
              <a:def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095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1925" lvl="3" marL="16002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–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1925" lvl="4" marL="20574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»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pic>
        <p:nvPicPr>
          <p:cNvPr id="37" name="Shape 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3300" y="330422"/>
            <a:ext cx="2057400" cy="111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Pictur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095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1925" lvl="3" marL="16002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–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1925" lvl="4" marL="20574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»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mage + Caption 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0" type="dt"/>
          </p:nvPr>
        </p:nvSpPr>
        <p:spPr>
          <a:xfrm>
            <a:off x="2582416" y="483682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1" type="ftr"/>
          </p:nvPr>
        </p:nvSpPr>
        <p:spPr>
          <a:xfrm>
            <a:off x="457200" y="4836826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2114364" y="4836826"/>
            <a:ext cx="4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45" name="Shape 45"/>
          <p:cNvSpPr/>
          <p:nvPr/>
        </p:nvSpPr>
        <p:spPr>
          <a:xfrm>
            <a:off x="6217919" y="1110425"/>
            <a:ext cx="2926199" cy="291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" name="Shape 46"/>
          <p:cNvSpPr/>
          <p:nvPr>
            <p:ph idx="2" type="pic"/>
          </p:nvPr>
        </p:nvSpPr>
        <p:spPr>
          <a:xfrm>
            <a:off x="0" y="1110425"/>
            <a:ext cx="6228299" cy="2922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095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1925" lvl="3" marL="16002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–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1925" lvl="4" marL="20574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»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420796" y="1419621"/>
            <a:ext cx="25203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095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1925" lvl="3" marL="16002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–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1925" lvl="4" marL="20574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»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3" type="body"/>
          </p:nvPr>
        </p:nvSpPr>
        <p:spPr>
          <a:xfrm>
            <a:off x="6420819" y="1923677"/>
            <a:ext cx="2520299" cy="18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mage + Caption 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2582416" y="483682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57200" y="4836826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2114364" y="4836826"/>
            <a:ext cx="4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sp>
        <p:nvSpPr>
          <p:cNvPr id="54" name="Shape 54"/>
          <p:cNvSpPr/>
          <p:nvPr/>
        </p:nvSpPr>
        <p:spPr>
          <a:xfrm>
            <a:off x="0" y="1110425"/>
            <a:ext cx="6236100" cy="2918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5" name="Shape 55"/>
          <p:cNvSpPr/>
          <p:nvPr>
            <p:ph idx="2" type="pic"/>
          </p:nvPr>
        </p:nvSpPr>
        <p:spPr>
          <a:xfrm>
            <a:off x="6217919" y="1110425"/>
            <a:ext cx="2926199" cy="2922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095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1925" lvl="3" marL="16002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–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1925" lvl="4" marL="20574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»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1419621"/>
            <a:ext cx="52671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chemeClr val="lt1"/>
              </a:buClr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095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1925" lvl="3" marL="16002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–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1925" lvl="4" marL="20574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»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3" type="body"/>
          </p:nvPr>
        </p:nvSpPr>
        <p:spPr>
          <a:xfrm>
            <a:off x="457200" y="1923677"/>
            <a:ext cx="5266800" cy="1871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chemeClr val="lt1"/>
              </a:buClr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151334"/>
            <a:ext cx="40401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6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1" i="0" sz="20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1" i="0" sz="18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1" i="0" sz="16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1" i="0" sz="16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457200" y="1631155"/>
            <a:ext cx="40401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68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240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58750" lvl="3" marL="16002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58750" lvl="4" marL="20574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»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3" type="body"/>
          </p:nvPr>
        </p:nvSpPr>
        <p:spPr>
          <a:xfrm>
            <a:off x="4645030" y="1151334"/>
            <a:ext cx="40419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0" i="0" sz="16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1" i="0" sz="20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1" i="0" sz="18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1" i="0" sz="16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600"/>
              </a:spcBef>
              <a:buClr>
                <a:srgbClr val="4C5858"/>
              </a:buClr>
              <a:buFont typeface="Arial"/>
              <a:buNone/>
              <a:defRPr b="1" i="0" sz="16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32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4" type="body"/>
          </p:nvPr>
        </p:nvSpPr>
        <p:spPr>
          <a:xfrm>
            <a:off x="4645030" y="1631155"/>
            <a:ext cx="4041900" cy="29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41300" lvl="0" marL="3429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68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240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58750" lvl="3" marL="16002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58750" lvl="4" marL="20574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»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27000" lvl="5" marL="25146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27000" lvl="6" marL="29718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27000" lvl="7" marL="34290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27000" lvl="8" marL="3886200" marR="0" rtl="0" algn="l">
              <a:spcBef>
                <a:spcPts val="32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0" type="dt"/>
          </p:nvPr>
        </p:nvSpPr>
        <p:spPr>
          <a:xfrm>
            <a:off x="2582416" y="483682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1" type="ftr"/>
          </p:nvPr>
        </p:nvSpPr>
        <p:spPr>
          <a:xfrm>
            <a:off x="457200" y="4836826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2114364" y="4836826"/>
            <a:ext cx="4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0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0" lvl="0" marL="3429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09550" lvl="1" marL="74295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–"/>
              <a:defRPr b="0" i="0" sz="12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58750" lvl="2" marL="1143000" marR="0" rtl="0" algn="l">
              <a:spcBef>
                <a:spcPts val="600"/>
              </a:spcBef>
              <a:buClr>
                <a:srgbClr val="4C5858"/>
              </a:buClr>
              <a:buSzPct val="100000"/>
              <a:buFont typeface="Arial"/>
              <a:buChar char="•"/>
              <a:defRPr b="0" i="0" sz="110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61925" lvl="3" marL="16002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–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61925" lvl="4" marL="2057400" marR="0" rtl="0" algn="l">
              <a:spcBef>
                <a:spcPts val="600"/>
              </a:spcBef>
              <a:buClr>
                <a:srgbClr val="4C5858"/>
              </a:buClr>
              <a:buSzPct val="95454"/>
              <a:buFont typeface="Arial"/>
              <a:buChar char="»"/>
              <a:defRPr b="0" i="0" sz="1050" u="none" cap="none" strike="noStrike">
                <a:solidFill>
                  <a:srgbClr val="4C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2582416" y="4836826"/>
            <a:ext cx="2133599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57200" y="4836826"/>
            <a:ext cx="1594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2114364" y="4836826"/>
            <a:ext cx="40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1" name="Shape 1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50110" y="4476750"/>
            <a:ext cx="941400" cy="5121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11.png"/><Relationship Id="rId5" Type="http://schemas.openxmlformats.org/officeDocument/2006/relationships/image" Target="../media/image08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283730"/>
            <a:ext cx="8229600" cy="1584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4375"/>
              <a:buFont typeface="Arial"/>
              <a:buNone/>
            </a:pPr>
            <a:r>
              <a:rPr lang="en"/>
              <a:t>Cassandra backups and restorations using Ansible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468325" y="3445226"/>
            <a:ext cx="8229600" cy="143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Dr. Joshua Wickman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Database Engineer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Knewton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457204" y="204787"/>
            <a:ext cx="3008399" cy="871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metadata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4563100" y="204800"/>
            <a:ext cx="4123500" cy="438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"ips": [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"123.45.67.0",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"123.45.67.1",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"123.45.67.2"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],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"ts": "2016-09-01T01:23:45.987654",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200">
                <a:solidFill>
                  <a:schemeClr val="accent6"/>
                </a:solidFill>
                <a:latin typeface="Courier New"/>
                <a:ea typeface="Courier New"/>
                <a:cs typeface="Courier New"/>
                <a:sym typeface="Courier New"/>
              </a:rPr>
              <a:t>"version": "2.1",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"tokens": {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"1a"</a:t>
            </a: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{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"tokens": [...],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  "hostname": "sample-0"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},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200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"1c"</a:t>
            </a: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: [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{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2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"tokens": [...],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  "hostname": "sample-2"</a:t>
            </a:r>
          </a:p>
          <a:p>
            <a:pPr indent="-69850" lvl="0" mar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},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  ...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  ]</a:t>
            </a:r>
          </a:p>
          <a:p>
            <a:pPr indent="-69850" lvl="0" mar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  <p:sp>
        <p:nvSpPr>
          <p:cNvPr id="228" name="Shape 228"/>
          <p:cNvSpPr txBox="1"/>
          <p:nvPr>
            <p:ph idx="2" type="body"/>
          </p:nvPr>
        </p:nvSpPr>
        <p:spPr>
          <a:xfrm>
            <a:off x="457200" y="1076325"/>
            <a:ext cx="3194700" cy="351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IP list for cluster history / backup source tracking</a:t>
            </a:r>
            <a:br>
              <a:rPr lang="en"/>
            </a:b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Needed for restores:</a:t>
            </a:r>
            <a:br>
              <a:rPr lang="en"/>
            </a:b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>
                <a:solidFill>
                  <a:schemeClr val="accent6"/>
                </a:solidFill>
              </a:rPr>
              <a:t>Cassandra version</a:t>
            </a:r>
            <a:br>
              <a:rPr lang="en"/>
            </a:b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>
                <a:solidFill>
                  <a:schemeClr val="accent5"/>
                </a:solidFill>
              </a:rPr>
              <a:t>Token ranges</a:t>
            </a:r>
            <a:br>
              <a:rPr lang="en"/>
            </a:br>
          </a:p>
          <a:p>
            <a:pPr indent="-228600" lvl="1" marL="914400">
              <a:spcBef>
                <a:spcPts val="0"/>
              </a:spcBef>
              <a:buClr>
                <a:schemeClr val="accent2"/>
              </a:buClr>
              <a:buChar char="○"/>
            </a:pPr>
            <a:r>
              <a:rPr lang="en">
                <a:solidFill>
                  <a:schemeClr val="accent2"/>
                </a:solidFill>
              </a:rPr>
              <a:t>AZ mapping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2771725" y="2261600"/>
            <a:ext cx="1755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i="1" lang="en" sz="1200">
                <a:solidFill>
                  <a:schemeClr val="accent6"/>
                </a:solidFill>
              </a:rPr>
              <a:t>SSTable compatibility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2771725" y="2641275"/>
            <a:ext cx="1755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200">
                <a:solidFill>
                  <a:schemeClr val="accent5"/>
                </a:solidFill>
              </a:rPr>
              <a:t>For partitioner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2771725" y="3020975"/>
            <a:ext cx="1755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" sz="1200">
                <a:solidFill>
                  <a:schemeClr val="accent2"/>
                </a:solidFill>
              </a:rPr>
              <a:t>More on this later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Backups — results</a:t>
            </a:r>
          </a:p>
        </p:txBody>
      </p:sp>
      <p:sp>
        <p:nvSpPr>
          <p:cNvPr id="237" name="Shape 237"/>
          <p:cNvSpPr txBox="1"/>
          <p:nvPr>
            <p:ph idx="3" type="body"/>
          </p:nvPr>
        </p:nvSpPr>
        <p:spPr>
          <a:xfrm>
            <a:off x="457200" y="1301199"/>
            <a:ext cx="5266800" cy="2494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Simple and predictable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Clusterwide snapshots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Low impact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Automation-ready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/>
              <a:t>Everything’s good!</a:t>
            </a:r>
          </a:p>
          <a:p>
            <a:pPr indent="457200" lvl="0" marL="2743200">
              <a:spcBef>
                <a:spcPts val="0"/>
              </a:spcBef>
              <a:buNone/>
            </a:pPr>
            <a:r>
              <a:rPr lang="en" sz="1800"/>
              <a:t>...right?</a:t>
            </a:r>
          </a:p>
        </p:txBody>
      </p:sp>
      <p:pic>
        <p:nvPicPr>
          <p:cNvPr descr="kxcJHus.gif" id="238" name="Shape 238"/>
          <p:cNvPicPr preferRelativeResize="0"/>
          <p:nvPr/>
        </p:nvPicPr>
        <p:blipFill rotWithShape="1">
          <a:blip r:embed="rId3">
            <a:alphaModFix/>
          </a:blip>
          <a:srcRect b="0" l="8512" r="8520" t="0"/>
          <a:stretch/>
        </p:blipFill>
        <p:spPr>
          <a:xfrm>
            <a:off x="6407925" y="1703686"/>
            <a:ext cx="2542324" cy="16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457200" y="178003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Restores</a:t>
            </a:r>
          </a:p>
        </p:txBody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467543" y="2788146"/>
            <a:ext cx="8225400" cy="64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Oh, you actually wanted to use that data again?  That’s… harder.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3" type="body"/>
          </p:nvPr>
        </p:nvSpPr>
        <p:spPr>
          <a:xfrm>
            <a:off x="457200" y="1265548"/>
            <a:ext cx="5266800" cy="252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Primary</a:t>
            </a:r>
          </a:p>
          <a:p>
            <a:pPr indent="-342900" lvl="1" marL="914400" rtl="0">
              <a:spcBef>
                <a:spcPts val="0"/>
              </a:spcBef>
              <a:buClr>
                <a:schemeClr val="lt1"/>
              </a:buClr>
              <a:buSzPct val="100000"/>
              <a:buChar char="○"/>
            </a:pPr>
            <a:r>
              <a:rPr lang="en" sz="1800">
                <a:solidFill>
                  <a:schemeClr val="lt1"/>
                </a:solidFill>
              </a:rPr>
              <a:t>Data consistency across nodes</a:t>
            </a:r>
          </a:p>
          <a:p>
            <a:pPr indent="-342900" lvl="1" marL="914400" rtl="0">
              <a:spcBef>
                <a:spcPts val="0"/>
              </a:spcBef>
              <a:buClr>
                <a:schemeClr val="lt1"/>
              </a:buClr>
              <a:buSzPct val="100000"/>
              <a:buChar char="○"/>
            </a:pPr>
            <a:r>
              <a:rPr lang="en" sz="1800">
                <a:solidFill>
                  <a:schemeClr val="lt1"/>
                </a:solidFill>
              </a:rPr>
              <a:t>Data integrity maintained</a:t>
            </a:r>
          </a:p>
          <a:p>
            <a:pPr indent="-342900" lvl="1" marL="914400" rtl="0">
              <a:spcBef>
                <a:spcPts val="0"/>
              </a:spcBef>
              <a:buClr>
                <a:schemeClr val="lt1"/>
              </a:buClr>
              <a:buSzPct val="100000"/>
              <a:buChar char="○"/>
            </a:pPr>
            <a:r>
              <a:rPr lang="en" sz="1800">
                <a:solidFill>
                  <a:schemeClr val="lt1"/>
                </a:solidFill>
              </a:rPr>
              <a:t>Time to recovery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Secondary</a:t>
            </a:r>
          </a:p>
          <a:p>
            <a:pPr indent="-342900" lvl="1" marL="914400" rtl="0">
              <a:spcBef>
                <a:spcPts val="0"/>
              </a:spcBef>
              <a:buClr>
                <a:schemeClr val="lt1"/>
              </a:buClr>
              <a:buSzPct val="100000"/>
              <a:buChar char="○"/>
            </a:pPr>
            <a:r>
              <a:rPr lang="en" sz="1800">
                <a:solidFill>
                  <a:schemeClr val="lt1"/>
                </a:solidFill>
              </a:rPr>
              <a:t>Multiple snapshots at a time</a:t>
            </a:r>
          </a:p>
          <a:p>
            <a:pPr indent="-342900" lvl="1" marL="914400" rtl="0">
              <a:spcBef>
                <a:spcPts val="0"/>
              </a:spcBef>
              <a:buClr>
                <a:schemeClr val="lt1"/>
              </a:buClr>
              <a:buSzPct val="100000"/>
              <a:buChar char="○"/>
            </a:pPr>
            <a:r>
              <a:rPr lang="en" sz="1800">
                <a:solidFill>
                  <a:schemeClr val="lt1"/>
                </a:solidFill>
              </a:rPr>
              <a:t>Can be automated or run on-demand</a:t>
            </a:r>
          </a:p>
          <a:p>
            <a:pPr indent="-342900" lvl="1" marL="914400" rtl="0">
              <a:spcBef>
                <a:spcPts val="0"/>
              </a:spcBef>
              <a:buClr>
                <a:schemeClr val="lt1"/>
              </a:buClr>
              <a:buSzPct val="100000"/>
              <a:buChar char="○"/>
            </a:pPr>
            <a:r>
              <a:rPr lang="en" sz="1800">
                <a:solidFill>
                  <a:schemeClr val="lt1"/>
                </a:solidFill>
              </a:rPr>
              <a:t>Versatile end state</a:t>
            </a:r>
          </a:p>
        </p:txBody>
      </p:sp>
      <p:sp>
        <p:nvSpPr>
          <p:cNvPr id="250" name="Shape 250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Restores — requirements</a:t>
            </a:r>
          </a:p>
        </p:txBody>
      </p:sp>
      <p:grpSp>
        <p:nvGrpSpPr>
          <p:cNvPr id="251" name="Shape 251"/>
          <p:cNvGrpSpPr/>
          <p:nvPr/>
        </p:nvGrpSpPr>
        <p:grpSpPr>
          <a:xfrm>
            <a:off x="4778425" y="1854600"/>
            <a:ext cx="4167950" cy="1351800"/>
            <a:chOff x="1509575" y="3228550"/>
            <a:chExt cx="4167950" cy="1351800"/>
          </a:xfrm>
        </p:grpSpPr>
        <p:sp>
          <p:nvSpPr>
            <p:cNvPr id="252" name="Shape 252"/>
            <p:cNvSpPr/>
            <p:nvPr/>
          </p:nvSpPr>
          <p:spPr>
            <a:xfrm>
              <a:off x="1509575" y="3228550"/>
              <a:ext cx="1817100" cy="13518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253" name="Shape 253"/>
            <p:cNvSpPr txBox="1"/>
            <p:nvPr/>
          </p:nvSpPr>
          <p:spPr>
            <a:xfrm>
              <a:off x="3326725" y="3605050"/>
              <a:ext cx="2350800" cy="59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chemeClr val="accent1"/>
                  </a:solidFill>
                </a:rPr>
                <a:t>Spin up new cluster using restored data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Shape 258"/>
          <p:cNvGrpSpPr/>
          <p:nvPr/>
        </p:nvGrpSpPr>
        <p:grpSpPr>
          <a:xfrm>
            <a:off x="4760525" y="1718974"/>
            <a:ext cx="3810900" cy="2484399"/>
            <a:chOff x="4760525" y="1718975"/>
            <a:chExt cx="3810900" cy="2396450"/>
          </a:xfrm>
        </p:grpSpPr>
        <p:sp>
          <p:nvSpPr>
            <p:cNvPr id="259" name="Shape 259"/>
            <p:cNvSpPr/>
            <p:nvPr/>
          </p:nvSpPr>
          <p:spPr>
            <a:xfrm>
              <a:off x="4760525" y="1718975"/>
              <a:ext cx="3810900" cy="2027100"/>
            </a:xfrm>
            <a:prstGeom prst="downArrowCallout">
              <a:avLst>
                <a:gd fmla="val 25000" name="adj1"/>
                <a:gd fmla="val 25000" name="adj2"/>
                <a:gd fmla="val 25000" name="adj3"/>
                <a:gd fmla="val 64977" name="adj4"/>
              </a:avLst>
            </a:pr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60" name="Shape 260"/>
            <p:cNvSpPr txBox="1"/>
            <p:nvPr/>
          </p:nvSpPr>
          <p:spPr>
            <a:xfrm>
              <a:off x="5303225" y="3635725"/>
              <a:ext cx="2725500" cy="47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/>
                <a:t>Contained in backup metadata</a:t>
              </a:r>
            </a:p>
          </p:txBody>
        </p:sp>
      </p:grpSp>
      <p:sp>
        <p:nvSpPr>
          <p:cNvPr id="261" name="Shape 261"/>
          <p:cNvSpPr txBox="1"/>
          <p:nvPr>
            <p:ph idx="4" type="body"/>
          </p:nvPr>
        </p:nvSpPr>
        <p:spPr>
          <a:xfrm>
            <a:off x="4645030" y="1631155"/>
            <a:ext cx="4041900" cy="296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Cassandra version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Number of nodes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Token ranges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Rack distribution</a:t>
            </a:r>
          </a:p>
          <a:p>
            <a:pPr indent="-228600" lvl="1" marL="914400">
              <a:spcBef>
                <a:spcPts val="0"/>
              </a:spcBef>
            </a:pPr>
            <a:r>
              <a:rPr lang="en"/>
              <a:t>On AWS:  </a:t>
            </a:r>
            <a:r>
              <a:rPr b="1" lang="en"/>
              <a:t>availability zones (AZs)</a:t>
            </a:r>
          </a:p>
        </p:txBody>
      </p:sp>
      <p:sp>
        <p:nvSpPr>
          <p:cNvPr id="262" name="Shape 26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Restored cluster — requirements</a:t>
            </a:r>
          </a:p>
        </p:txBody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457200" y="1151334"/>
            <a:ext cx="4040100" cy="479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Entirely separate from live cluster</a:t>
            </a:r>
          </a:p>
        </p:txBody>
      </p:sp>
      <p:sp>
        <p:nvSpPr>
          <p:cNvPr id="264" name="Shape 264"/>
          <p:cNvSpPr txBox="1"/>
          <p:nvPr>
            <p:ph idx="2" type="body"/>
          </p:nvPr>
        </p:nvSpPr>
        <p:spPr>
          <a:xfrm>
            <a:off x="457200" y="1631155"/>
            <a:ext cx="4040100" cy="2963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No common members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No common seeds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Distinct provisioning identifiers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For us:  </a:t>
            </a:r>
            <a:r>
              <a:rPr b="1" lang="en"/>
              <a:t>AWS tags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5" name="Shape 265"/>
          <p:cNvSpPr txBox="1"/>
          <p:nvPr>
            <p:ph idx="3" type="body"/>
          </p:nvPr>
        </p:nvSpPr>
        <p:spPr>
          <a:xfrm>
            <a:off x="4645030" y="1151334"/>
            <a:ext cx="4041900" cy="479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Same configuration as at snapshot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5123225" y="4203375"/>
            <a:ext cx="30855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FF0000"/>
                </a:solidFill>
              </a:rPr>
              <a:t>Restore-focused backups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612" y="2968350"/>
            <a:ext cx="2685274" cy="182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449" y="3184200"/>
            <a:ext cx="2312299" cy="177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Ansible in the cloud — a caveat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457200" y="1200150"/>
            <a:ext cx="8229600" cy="320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Programmatic launch of servers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+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Ansible host discovery happens once per playbook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=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Launching cluster requires 2 steps: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indent="-342900" lvl="0" marL="457200" rtl="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Create instances</a:t>
            </a:r>
          </a:p>
          <a:p>
            <a:pPr indent="-342900" lvl="0" marL="457200">
              <a:spcBef>
                <a:spcPts val="0"/>
              </a:spcBef>
              <a:buSzPct val="100000"/>
              <a:buAutoNum type="arabicPeriod"/>
            </a:pPr>
            <a:r>
              <a:rPr lang="en" sz="1800"/>
              <a:t>Provision instances as Cassandra nodes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Restore playbook 1: create nodes</a:t>
            </a:r>
          </a:p>
        </p:txBody>
      </p:sp>
      <p:sp>
        <p:nvSpPr>
          <p:cNvPr id="280" name="Shape 280"/>
          <p:cNvSpPr txBox="1"/>
          <p:nvPr>
            <p:ph idx="2" type="body"/>
          </p:nvPr>
        </p:nvSpPr>
        <p:spPr>
          <a:xfrm>
            <a:off x="457200" y="1151323"/>
            <a:ext cx="4040100" cy="344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Get metadata from S3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Find number of nodes </a:t>
            </a:r>
            <a:r>
              <a:rPr i="1" lang="en"/>
              <a:t>in original cluster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Create new nodes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buNone/>
            </a:pPr>
            <a:r>
              <a:rPr lang="en"/>
              <a:t>New cluster name is stamped with snapshot ID, allowing: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Easy distinction from live cluster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Multiple concurrent restores per cluster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81" name="Shape 281"/>
          <p:cNvGrpSpPr/>
          <p:nvPr/>
        </p:nvGrpSpPr>
        <p:grpSpPr>
          <a:xfrm>
            <a:off x="5363463" y="1151335"/>
            <a:ext cx="3186827" cy="2194571"/>
            <a:chOff x="5414654" y="1531185"/>
            <a:chExt cx="4111505" cy="2831339"/>
          </a:xfrm>
        </p:grpSpPr>
        <p:grpSp>
          <p:nvGrpSpPr>
            <p:cNvPr id="282" name="Shape 282"/>
            <p:cNvGrpSpPr/>
            <p:nvPr/>
          </p:nvGrpSpPr>
          <p:grpSpPr>
            <a:xfrm>
              <a:off x="5823700" y="1780612"/>
              <a:ext cx="1693200" cy="1128900"/>
              <a:chOff x="632900" y="3520325"/>
              <a:chExt cx="1693200" cy="1128900"/>
            </a:xfrm>
          </p:grpSpPr>
          <p:sp>
            <p:nvSpPr>
              <p:cNvPr id="283" name="Shape 283"/>
              <p:cNvSpPr/>
              <p:nvPr/>
            </p:nvSpPr>
            <p:spPr>
              <a:xfrm>
                <a:off x="632900" y="3520325"/>
                <a:ext cx="1693200" cy="1128900"/>
              </a:xfrm>
              <a:prstGeom prst="flowChartAlternateProcess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Shape 284"/>
              <p:cNvSpPr txBox="1"/>
              <p:nvPr/>
            </p:nvSpPr>
            <p:spPr>
              <a:xfrm>
                <a:off x="824450" y="3886183"/>
                <a:ext cx="1310100" cy="3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200">
                    <a:solidFill>
                      <a:srgbClr val="FFFFFF"/>
                    </a:solidFill>
                  </a:rPr>
                  <a:t>Ansible</a:t>
                </a:r>
              </a:p>
            </p:txBody>
          </p:sp>
        </p:grpSp>
        <p:cxnSp>
          <p:nvCxnSpPr>
            <p:cNvPr id="285" name="Shape 285"/>
            <p:cNvCxnSpPr>
              <a:stCxn id="283" idx="2"/>
              <a:endCxn id="286" idx="1"/>
            </p:cNvCxnSpPr>
            <p:nvPr/>
          </p:nvCxnSpPr>
          <p:spPr>
            <a:xfrm flipH="1">
              <a:off x="5750200" y="2909512"/>
              <a:ext cx="920100" cy="741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87" name="Shape 287"/>
            <p:cNvCxnSpPr>
              <a:stCxn id="283" idx="2"/>
              <a:endCxn id="288" idx="1"/>
            </p:cNvCxnSpPr>
            <p:nvPr/>
          </p:nvCxnSpPr>
          <p:spPr>
            <a:xfrm>
              <a:off x="6670300" y="2909512"/>
              <a:ext cx="0" cy="741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89" name="Shape 289"/>
            <p:cNvCxnSpPr>
              <a:stCxn id="283" idx="2"/>
              <a:endCxn id="290" idx="1"/>
            </p:cNvCxnSpPr>
            <p:nvPr/>
          </p:nvCxnSpPr>
          <p:spPr>
            <a:xfrm>
              <a:off x="6670300" y="2909512"/>
              <a:ext cx="920100" cy="741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grpSp>
          <p:nvGrpSpPr>
            <p:cNvPr id="291" name="Shape 291"/>
            <p:cNvGrpSpPr/>
            <p:nvPr/>
          </p:nvGrpSpPr>
          <p:grpSpPr>
            <a:xfrm>
              <a:off x="5414654" y="3520325"/>
              <a:ext cx="2579745" cy="842200"/>
              <a:chOff x="5405729" y="3128200"/>
              <a:chExt cx="2579745" cy="842200"/>
            </a:xfrm>
          </p:grpSpPr>
          <p:grpSp>
            <p:nvGrpSpPr>
              <p:cNvPr id="292" name="Shape 292"/>
              <p:cNvGrpSpPr/>
              <p:nvPr/>
            </p:nvGrpSpPr>
            <p:grpSpPr>
              <a:xfrm>
                <a:off x="5405729" y="3259100"/>
                <a:ext cx="2511300" cy="711300"/>
                <a:chOff x="2788692" y="5240400"/>
                <a:chExt cx="2511300" cy="711300"/>
              </a:xfrm>
            </p:grpSpPr>
            <p:grpSp>
              <p:nvGrpSpPr>
                <p:cNvPr id="293" name="Shape 293"/>
                <p:cNvGrpSpPr/>
                <p:nvPr/>
              </p:nvGrpSpPr>
              <p:grpSpPr>
                <a:xfrm>
                  <a:off x="2857125" y="5240400"/>
                  <a:ext cx="2374400" cy="711300"/>
                  <a:chOff x="2326100" y="5213675"/>
                  <a:chExt cx="2374400" cy="711300"/>
                </a:xfrm>
              </p:grpSpPr>
              <p:sp>
                <p:nvSpPr>
                  <p:cNvPr id="286" name="Shape 286"/>
                  <p:cNvSpPr/>
                  <p:nvPr/>
                </p:nvSpPr>
                <p:spPr>
                  <a:xfrm>
                    <a:off x="2326100" y="5213675"/>
                    <a:ext cx="534600" cy="711300"/>
                  </a:xfrm>
                  <a:prstGeom prst="can">
                    <a:avLst>
                      <a:gd fmla="val 25000" name="adj"/>
                    </a:avLst>
                  </a:prstGeom>
                  <a:solidFill>
                    <a:srgbClr val="A4D233">
                      <a:alpha val="53080"/>
                    </a:srgbClr>
                  </a:solidFill>
                  <a:ln cap="flat" cmpd="sng" w="9525">
                    <a:solidFill>
                      <a:schemeClr val="accent4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88" name="Shape 288"/>
                  <p:cNvSpPr/>
                  <p:nvPr/>
                </p:nvSpPr>
                <p:spPr>
                  <a:xfrm>
                    <a:off x="3246000" y="5213675"/>
                    <a:ext cx="534600" cy="711300"/>
                  </a:xfrm>
                  <a:prstGeom prst="can">
                    <a:avLst>
                      <a:gd fmla="val 25000" name="adj"/>
                    </a:avLst>
                  </a:prstGeom>
                  <a:solidFill>
                    <a:srgbClr val="A4D233">
                      <a:alpha val="53080"/>
                    </a:srgbClr>
                  </a:solidFill>
                  <a:ln cap="flat" cmpd="sng" w="9525">
                    <a:solidFill>
                      <a:schemeClr val="accent4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0" name="Shape 290"/>
                  <p:cNvSpPr/>
                  <p:nvPr/>
                </p:nvSpPr>
                <p:spPr>
                  <a:xfrm>
                    <a:off x="4165900" y="5213675"/>
                    <a:ext cx="534600" cy="711300"/>
                  </a:xfrm>
                  <a:prstGeom prst="can">
                    <a:avLst>
                      <a:gd fmla="val 25000" name="adj"/>
                    </a:avLst>
                  </a:prstGeom>
                  <a:solidFill>
                    <a:srgbClr val="A4D233">
                      <a:alpha val="53080"/>
                    </a:srgbClr>
                  </a:solidFill>
                  <a:ln cap="flat" cmpd="sng" w="9525">
                    <a:solidFill>
                      <a:schemeClr val="accent4"/>
                    </a:solidFill>
                    <a:prstDash val="dash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294" name="Shape 294"/>
                <p:cNvSpPr txBox="1"/>
                <p:nvPr/>
              </p:nvSpPr>
              <p:spPr>
                <a:xfrm>
                  <a:off x="2788692" y="5404326"/>
                  <a:ext cx="2511300" cy="383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200"/>
                    <a:t>New Cassandra cluster</a:t>
                  </a:r>
                </a:p>
              </p:txBody>
            </p:sp>
          </p:grpSp>
          <p:sp>
            <p:nvSpPr>
              <p:cNvPr id="295" name="Shape 295"/>
              <p:cNvSpPr/>
              <p:nvPr/>
            </p:nvSpPr>
            <p:spPr>
              <a:xfrm>
                <a:off x="7673475" y="3128200"/>
                <a:ext cx="312000" cy="321000"/>
              </a:xfrm>
              <a:prstGeom prst="star4">
                <a:avLst>
                  <a:gd fmla="val 12500" name="adj"/>
                </a:avLst>
              </a:prstGeom>
              <a:solidFill>
                <a:srgbClr val="FFE599"/>
              </a:solidFill>
              <a:ln cap="flat" cmpd="sng" w="9525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5841125" y="3128200"/>
                <a:ext cx="312000" cy="321000"/>
              </a:xfrm>
              <a:prstGeom prst="star4">
                <a:avLst>
                  <a:gd fmla="val 12500" name="adj"/>
                </a:avLst>
              </a:prstGeom>
              <a:solidFill>
                <a:srgbClr val="FFE599"/>
              </a:solidFill>
              <a:ln cap="flat" cmpd="sng" w="9525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6757300" y="3128200"/>
                <a:ext cx="312000" cy="321000"/>
              </a:xfrm>
              <a:prstGeom prst="star4">
                <a:avLst>
                  <a:gd fmla="val 12500" name="adj"/>
                </a:avLst>
              </a:prstGeom>
              <a:solidFill>
                <a:srgbClr val="FFE599"/>
              </a:solidFill>
              <a:ln cap="flat" cmpd="sng" w="9525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8" name="Shape 298"/>
            <p:cNvSpPr/>
            <p:nvPr/>
          </p:nvSpPr>
          <p:spPr>
            <a:xfrm>
              <a:off x="8606323" y="1531185"/>
              <a:ext cx="919836" cy="707507"/>
            </a:xfrm>
            <a:prstGeom prst="cloud">
              <a:avLst/>
            </a:prstGeom>
            <a:solidFill>
              <a:schemeClr val="accent5"/>
            </a:solidFill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 txBox="1"/>
            <p:nvPr/>
          </p:nvSpPr>
          <p:spPr>
            <a:xfrm>
              <a:off x="8825636" y="1675535"/>
              <a:ext cx="4812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S3</a:t>
              </a:r>
            </a:p>
          </p:txBody>
        </p:sp>
        <p:cxnSp>
          <p:nvCxnSpPr>
            <p:cNvPr id="300" name="Shape 300"/>
            <p:cNvCxnSpPr>
              <a:stCxn id="298" idx="2"/>
              <a:endCxn id="283" idx="0"/>
            </p:cNvCxnSpPr>
            <p:nvPr/>
          </p:nvCxnSpPr>
          <p:spPr>
            <a:xfrm rot="10800000">
              <a:off x="6670576" y="1780539"/>
              <a:ext cx="1938600" cy="104400"/>
            </a:xfrm>
            <a:prstGeom prst="curvedConnector4">
              <a:avLst>
                <a:gd fmla="val 28265" name="adj1"/>
                <a:gd fmla="val 394200" name="adj2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/>
        </p:nvSpPr>
        <p:spPr>
          <a:xfrm>
            <a:off x="518475" y="2700575"/>
            <a:ext cx="3747000" cy="880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6" name="Shape 306"/>
          <p:cNvSpPr txBox="1"/>
          <p:nvPr>
            <p:ph idx="2" type="body"/>
          </p:nvPr>
        </p:nvSpPr>
        <p:spPr>
          <a:xfrm>
            <a:off x="457200" y="1151323"/>
            <a:ext cx="4040100" cy="344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Get metadata from S3 (again)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Parse metadata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Map source to target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Find matching files in S3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Filter out </a:t>
            </a:r>
            <a:r>
              <a:rPr lang="en" u="sng"/>
              <a:t>some</a:t>
            </a:r>
            <a:r>
              <a:rPr lang="en"/>
              <a:t> Cassandra system tables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Partially provision nodes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Install Cassandra</a:t>
            </a:r>
          </a:p>
          <a:p>
            <a:pPr indent="-228600" lvl="2" marL="1371600" rtl="0">
              <a:spcBef>
                <a:spcPts val="0"/>
              </a:spcBef>
            </a:pPr>
            <a:r>
              <a:rPr lang="en" sz="1400"/>
              <a:t>Use original C* version</a:t>
            </a:r>
          </a:p>
          <a:p>
            <a:pPr indent="-228600" lvl="1" marL="914400" rtl="0">
              <a:spcBef>
                <a:spcPts val="0"/>
              </a:spcBef>
            </a:pPr>
            <a:r>
              <a:rPr lang="en"/>
              <a:t>Mount data partition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Download snapshot data to nodes</a:t>
            </a:r>
          </a:p>
          <a:p>
            <a:pPr indent="-228600" lvl="0" marL="457200" rtl="0">
              <a:spcBef>
                <a:spcPts val="0"/>
              </a:spcBef>
              <a:buAutoNum type="arabicPeriod"/>
            </a:pPr>
            <a:r>
              <a:rPr lang="en"/>
              <a:t>Configure Cassandra and finish provisioning nodes</a:t>
            </a:r>
            <a:br>
              <a:rPr lang="en"/>
            </a:br>
          </a:p>
        </p:txBody>
      </p:sp>
      <p:sp>
        <p:nvSpPr>
          <p:cNvPr id="307" name="Shape 30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Restore playbook 2: provision nodes</a:t>
            </a:r>
          </a:p>
        </p:txBody>
      </p:sp>
      <p:grpSp>
        <p:nvGrpSpPr>
          <p:cNvPr id="308" name="Shape 308"/>
          <p:cNvGrpSpPr/>
          <p:nvPr/>
        </p:nvGrpSpPr>
        <p:grpSpPr>
          <a:xfrm>
            <a:off x="5363463" y="1151335"/>
            <a:ext cx="3186827" cy="3443084"/>
            <a:chOff x="5414654" y="1531185"/>
            <a:chExt cx="4111505" cy="4442116"/>
          </a:xfrm>
        </p:grpSpPr>
        <p:grpSp>
          <p:nvGrpSpPr>
            <p:cNvPr id="309" name="Shape 309"/>
            <p:cNvGrpSpPr/>
            <p:nvPr/>
          </p:nvGrpSpPr>
          <p:grpSpPr>
            <a:xfrm>
              <a:off x="5823700" y="1780612"/>
              <a:ext cx="1693200" cy="1128900"/>
              <a:chOff x="632900" y="3520325"/>
              <a:chExt cx="1693200" cy="1128900"/>
            </a:xfrm>
          </p:grpSpPr>
          <p:sp>
            <p:nvSpPr>
              <p:cNvPr id="310" name="Shape 310"/>
              <p:cNvSpPr/>
              <p:nvPr/>
            </p:nvSpPr>
            <p:spPr>
              <a:xfrm>
                <a:off x="632900" y="3520325"/>
                <a:ext cx="1693200" cy="1128900"/>
              </a:xfrm>
              <a:prstGeom prst="flowChartAlternateProcess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Shape 311"/>
              <p:cNvSpPr txBox="1"/>
              <p:nvPr/>
            </p:nvSpPr>
            <p:spPr>
              <a:xfrm>
                <a:off x="824450" y="3886183"/>
                <a:ext cx="1310100" cy="3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200">
                    <a:solidFill>
                      <a:srgbClr val="FFFFFF"/>
                    </a:solidFill>
                  </a:rPr>
                  <a:t>Ansible</a:t>
                </a:r>
              </a:p>
            </p:txBody>
          </p:sp>
        </p:grpSp>
        <p:cxnSp>
          <p:nvCxnSpPr>
            <p:cNvPr id="312" name="Shape 312"/>
            <p:cNvCxnSpPr>
              <a:stCxn id="310" idx="2"/>
              <a:endCxn id="313" idx="1"/>
            </p:cNvCxnSpPr>
            <p:nvPr/>
          </p:nvCxnSpPr>
          <p:spPr>
            <a:xfrm flipH="1">
              <a:off x="5750200" y="2909512"/>
              <a:ext cx="920100" cy="741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14" name="Shape 314"/>
            <p:cNvCxnSpPr>
              <a:stCxn id="310" idx="2"/>
              <a:endCxn id="315" idx="1"/>
            </p:cNvCxnSpPr>
            <p:nvPr/>
          </p:nvCxnSpPr>
          <p:spPr>
            <a:xfrm>
              <a:off x="6670300" y="2909512"/>
              <a:ext cx="0" cy="741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16" name="Shape 316"/>
            <p:cNvCxnSpPr>
              <a:stCxn id="310" idx="2"/>
              <a:endCxn id="317" idx="1"/>
            </p:cNvCxnSpPr>
            <p:nvPr/>
          </p:nvCxnSpPr>
          <p:spPr>
            <a:xfrm>
              <a:off x="6670300" y="2909512"/>
              <a:ext cx="920100" cy="7416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grpSp>
          <p:nvGrpSpPr>
            <p:cNvPr id="318" name="Shape 318"/>
            <p:cNvGrpSpPr/>
            <p:nvPr/>
          </p:nvGrpSpPr>
          <p:grpSpPr>
            <a:xfrm>
              <a:off x="5414654" y="3520325"/>
              <a:ext cx="2579745" cy="842200"/>
              <a:chOff x="5405729" y="3128200"/>
              <a:chExt cx="2579745" cy="842200"/>
            </a:xfrm>
          </p:grpSpPr>
          <p:grpSp>
            <p:nvGrpSpPr>
              <p:cNvPr id="319" name="Shape 319"/>
              <p:cNvGrpSpPr/>
              <p:nvPr/>
            </p:nvGrpSpPr>
            <p:grpSpPr>
              <a:xfrm>
                <a:off x="5405729" y="3259100"/>
                <a:ext cx="2511300" cy="711300"/>
                <a:chOff x="2788692" y="5240400"/>
                <a:chExt cx="2511300" cy="711300"/>
              </a:xfrm>
            </p:grpSpPr>
            <p:grpSp>
              <p:nvGrpSpPr>
                <p:cNvPr id="320" name="Shape 320"/>
                <p:cNvGrpSpPr/>
                <p:nvPr/>
              </p:nvGrpSpPr>
              <p:grpSpPr>
                <a:xfrm>
                  <a:off x="2857125" y="5240400"/>
                  <a:ext cx="2374400" cy="711300"/>
                  <a:chOff x="2326100" y="5213675"/>
                  <a:chExt cx="2374400" cy="711300"/>
                </a:xfrm>
              </p:grpSpPr>
              <p:sp>
                <p:nvSpPr>
                  <p:cNvPr id="313" name="Shape 313"/>
                  <p:cNvSpPr/>
                  <p:nvPr/>
                </p:nvSpPr>
                <p:spPr>
                  <a:xfrm>
                    <a:off x="2326100" y="5213675"/>
                    <a:ext cx="534600" cy="711300"/>
                  </a:xfrm>
                  <a:prstGeom prst="can">
                    <a:avLst>
                      <a:gd fmla="val 25000" name="adj"/>
                    </a:avLst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5" name="Shape 315"/>
                  <p:cNvSpPr/>
                  <p:nvPr/>
                </p:nvSpPr>
                <p:spPr>
                  <a:xfrm>
                    <a:off x="3246000" y="5213675"/>
                    <a:ext cx="534600" cy="711300"/>
                  </a:xfrm>
                  <a:prstGeom prst="can">
                    <a:avLst>
                      <a:gd fmla="val 25000" name="adj"/>
                    </a:avLst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17" name="Shape 317"/>
                  <p:cNvSpPr/>
                  <p:nvPr/>
                </p:nvSpPr>
                <p:spPr>
                  <a:xfrm>
                    <a:off x="4165900" y="5213675"/>
                    <a:ext cx="534600" cy="711300"/>
                  </a:xfrm>
                  <a:prstGeom prst="can">
                    <a:avLst>
                      <a:gd fmla="val 25000" name="adj"/>
                    </a:avLst>
                  </a:prstGeom>
                  <a:solidFill>
                    <a:schemeClr val="accent4"/>
                  </a:solidFill>
                  <a:ln cap="flat" cmpd="sng" w="9525">
                    <a:solidFill>
                      <a:schemeClr val="accent4"/>
                    </a:solidFill>
                    <a:prstDash val="solid"/>
                    <a:round/>
                    <a:headEnd len="med" w="med" type="none"/>
                    <a:tailEnd len="med" w="med" type="none"/>
                  </a:ln>
                </p:spPr>
                <p:txBody>
                  <a:bodyPr anchorCtr="0" anchor="ctr" bIns="91425" lIns="91425" rIns="91425" tIns="91425">
                    <a:noAutofit/>
                  </a:bodyPr>
                  <a:lstStyle/>
                  <a:p>
                    <a:pPr lvl="0">
                      <a:spcBef>
                        <a:spcPts val="0"/>
                      </a:spcBef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321" name="Shape 321"/>
                <p:cNvSpPr txBox="1"/>
                <p:nvPr/>
              </p:nvSpPr>
              <p:spPr>
                <a:xfrm>
                  <a:off x="2788692" y="5404326"/>
                  <a:ext cx="2511300" cy="383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200"/>
                    <a:t>New Cassandra cluster</a:t>
                  </a:r>
                </a:p>
              </p:txBody>
            </p:sp>
          </p:grpSp>
          <p:sp>
            <p:nvSpPr>
              <p:cNvPr id="322" name="Shape 322"/>
              <p:cNvSpPr/>
              <p:nvPr/>
            </p:nvSpPr>
            <p:spPr>
              <a:xfrm>
                <a:off x="7673475" y="3128200"/>
                <a:ext cx="312000" cy="321000"/>
              </a:xfrm>
              <a:prstGeom prst="star4">
                <a:avLst>
                  <a:gd fmla="val 12500" name="adj"/>
                </a:avLst>
              </a:prstGeom>
              <a:solidFill>
                <a:srgbClr val="FFE599"/>
              </a:solidFill>
              <a:ln cap="flat" cmpd="sng" w="9525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Shape 323"/>
              <p:cNvSpPr/>
              <p:nvPr/>
            </p:nvSpPr>
            <p:spPr>
              <a:xfrm>
                <a:off x="5841125" y="3128200"/>
                <a:ext cx="312000" cy="321000"/>
              </a:xfrm>
              <a:prstGeom prst="star4">
                <a:avLst>
                  <a:gd fmla="val 12500" name="adj"/>
                </a:avLst>
              </a:prstGeom>
              <a:solidFill>
                <a:srgbClr val="FFE599"/>
              </a:solidFill>
              <a:ln cap="flat" cmpd="sng" w="9525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Shape 324"/>
              <p:cNvSpPr/>
              <p:nvPr/>
            </p:nvSpPr>
            <p:spPr>
              <a:xfrm>
                <a:off x="6757300" y="3128200"/>
                <a:ext cx="312000" cy="321000"/>
              </a:xfrm>
              <a:prstGeom prst="star4">
                <a:avLst>
                  <a:gd fmla="val 12500" name="adj"/>
                </a:avLst>
              </a:prstGeom>
              <a:solidFill>
                <a:srgbClr val="FFE599"/>
              </a:solidFill>
              <a:ln cap="flat" cmpd="sng" w="9525">
                <a:solidFill>
                  <a:srgbClr val="FFF2CC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5" name="Shape 325"/>
            <p:cNvSpPr/>
            <p:nvPr/>
          </p:nvSpPr>
          <p:spPr>
            <a:xfrm>
              <a:off x="8606323" y="1531185"/>
              <a:ext cx="919836" cy="707507"/>
            </a:xfrm>
            <a:prstGeom prst="cloud">
              <a:avLst/>
            </a:prstGeom>
            <a:solidFill>
              <a:schemeClr val="accent5"/>
            </a:solidFill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 txBox="1"/>
            <p:nvPr/>
          </p:nvSpPr>
          <p:spPr>
            <a:xfrm>
              <a:off x="8825636" y="1675535"/>
              <a:ext cx="481200" cy="41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/>
                <a:t>S3</a:t>
              </a:r>
            </a:p>
          </p:txBody>
        </p:sp>
        <p:cxnSp>
          <p:nvCxnSpPr>
            <p:cNvPr id="327" name="Shape 327"/>
            <p:cNvCxnSpPr>
              <a:stCxn id="325" idx="2"/>
              <a:endCxn id="310" idx="0"/>
            </p:cNvCxnSpPr>
            <p:nvPr/>
          </p:nvCxnSpPr>
          <p:spPr>
            <a:xfrm rot="10800000">
              <a:off x="6670576" y="1780539"/>
              <a:ext cx="1938600" cy="104400"/>
            </a:xfrm>
            <a:prstGeom prst="curvedConnector4">
              <a:avLst>
                <a:gd fmla="val 28265" name="adj1"/>
                <a:gd fmla="val 394200" name="adj2"/>
              </a:avLst>
            </a:prstGeom>
            <a:noFill/>
            <a:ln cap="flat" cmpd="sng" w="19050">
              <a:solidFill>
                <a:srgbClr val="000000"/>
              </a:solidFill>
              <a:prstDash val="dash"/>
              <a:round/>
              <a:headEnd len="lg" w="lg" type="none"/>
              <a:tailEnd len="lg" w="lg" type="stealth"/>
            </a:ln>
          </p:spPr>
        </p:cxnSp>
        <p:grpSp>
          <p:nvGrpSpPr>
            <p:cNvPr id="328" name="Shape 328"/>
            <p:cNvGrpSpPr/>
            <p:nvPr/>
          </p:nvGrpSpPr>
          <p:grpSpPr>
            <a:xfrm>
              <a:off x="5963104" y="4780061"/>
              <a:ext cx="1551271" cy="1193239"/>
              <a:chOff x="4375925" y="4251225"/>
              <a:chExt cx="1951775" cy="1501308"/>
            </a:xfrm>
          </p:grpSpPr>
          <p:sp>
            <p:nvSpPr>
              <p:cNvPr id="329" name="Shape 329"/>
              <p:cNvSpPr/>
              <p:nvPr/>
            </p:nvSpPr>
            <p:spPr>
              <a:xfrm>
                <a:off x="4375925" y="4251225"/>
                <a:ext cx="1951775" cy="1501308"/>
              </a:xfrm>
              <a:prstGeom prst="cloud">
                <a:avLst/>
              </a:prstGeom>
              <a:solidFill>
                <a:schemeClr val="accent5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Shape 330"/>
              <p:cNvSpPr txBox="1"/>
              <p:nvPr/>
            </p:nvSpPr>
            <p:spPr>
              <a:xfrm>
                <a:off x="4900005" y="4799675"/>
                <a:ext cx="903600" cy="40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200"/>
                  <a:t>S3</a:t>
                </a:r>
              </a:p>
            </p:txBody>
          </p:sp>
        </p:grpSp>
        <p:cxnSp>
          <p:nvCxnSpPr>
            <p:cNvPr id="331" name="Shape 331"/>
            <p:cNvCxnSpPr>
              <a:stCxn id="329" idx="3"/>
              <a:endCxn id="313" idx="3"/>
            </p:cNvCxnSpPr>
            <p:nvPr/>
          </p:nvCxnSpPr>
          <p:spPr>
            <a:xfrm flipH="1" rot="5400000">
              <a:off x="6001640" y="4111186"/>
              <a:ext cx="485700" cy="988500"/>
            </a:xfrm>
            <a:prstGeom prst="curvedConnector3">
              <a:avLst>
                <a:gd fmla="val 56629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32" name="Shape 332"/>
            <p:cNvCxnSpPr>
              <a:stCxn id="329" idx="3"/>
              <a:endCxn id="315" idx="3"/>
            </p:cNvCxnSpPr>
            <p:nvPr/>
          </p:nvCxnSpPr>
          <p:spPr>
            <a:xfrm flipH="1" rot="5400000">
              <a:off x="6461690" y="4571236"/>
              <a:ext cx="485700" cy="68400"/>
            </a:xfrm>
            <a:prstGeom prst="curvedConnector3">
              <a:avLst>
                <a:gd fmla="val 56629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333" name="Shape 333"/>
            <p:cNvCxnSpPr>
              <a:stCxn id="329" idx="3"/>
              <a:endCxn id="317" idx="3"/>
            </p:cNvCxnSpPr>
            <p:nvPr/>
          </p:nvCxnSpPr>
          <p:spPr>
            <a:xfrm rot="-5400000">
              <a:off x="6921590" y="4179736"/>
              <a:ext cx="485700" cy="851400"/>
            </a:xfrm>
            <a:prstGeom prst="curvedConnector3">
              <a:avLst>
                <a:gd fmla="val 56629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grpSp>
        <p:nvGrpSpPr>
          <p:cNvPr id="334" name="Shape 334"/>
          <p:cNvGrpSpPr/>
          <p:nvPr/>
        </p:nvGrpSpPr>
        <p:grpSpPr>
          <a:xfrm>
            <a:off x="3217050" y="1774825"/>
            <a:ext cx="1839000" cy="2922575"/>
            <a:chOff x="3217050" y="1774825"/>
            <a:chExt cx="1839000" cy="2922575"/>
          </a:xfrm>
        </p:grpSpPr>
        <p:sp>
          <p:nvSpPr>
            <p:cNvPr id="335" name="Shape 335"/>
            <p:cNvSpPr/>
            <p:nvPr/>
          </p:nvSpPr>
          <p:spPr>
            <a:xfrm rot="-5400000">
              <a:off x="2709000" y="2282875"/>
              <a:ext cx="2410200" cy="1394100"/>
            </a:xfrm>
            <a:prstGeom prst="bentUpArrow">
              <a:avLst>
                <a:gd fmla="val 8103" name="adj1"/>
                <a:gd fmla="val 11229" name="adj2"/>
                <a:gd fmla="val 17772" name="adj3"/>
              </a:avLst>
            </a:prstGeom>
            <a:solidFill>
              <a:schemeClr val="accent6"/>
            </a:solidFill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6" name="Shape 336"/>
            <p:cNvSpPr txBox="1"/>
            <p:nvPr/>
          </p:nvSpPr>
          <p:spPr>
            <a:xfrm>
              <a:off x="4087950" y="4289400"/>
              <a:ext cx="968100" cy="4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b="1" i="1" lang="en">
                  <a:solidFill>
                    <a:schemeClr val="accent6"/>
                  </a:solidFill>
                </a:rPr>
                <a:t>LOADED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Restores: node mapping</a:t>
            </a:r>
          </a:p>
        </p:txBody>
      </p:sp>
      <p:grpSp>
        <p:nvGrpSpPr>
          <p:cNvPr id="342" name="Shape 342"/>
          <p:cNvGrpSpPr/>
          <p:nvPr/>
        </p:nvGrpSpPr>
        <p:grpSpPr>
          <a:xfrm>
            <a:off x="544717" y="1063373"/>
            <a:ext cx="8054551" cy="3278422"/>
            <a:chOff x="457192" y="1300473"/>
            <a:chExt cx="8054551" cy="3278422"/>
          </a:xfrm>
        </p:grpSpPr>
        <p:sp>
          <p:nvSpPr>
            <p:cNvPr id="343" name="Shape 343"/>
            <p:cNvSpPr txBox="1"/>
            <p:nvPr/>
          </p:nvSpPr>
          <p:spPr>
            <a:xfrm>
              <a:off x="5018811" y="1300473"/>
              <a:ext cx="3202435" cy="603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434343"/>
                  </a:solidFill>
                </a:rPr>
                <a:t>Source ⇒ Target</a:t>
              </a:r>
            </a:p>
          </p:txBody>
        </p:sp>
        <p:pic>
          <p:nvPicPr>
            <p:cNvPr id="344" name="Shape 3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7192" y="1603226"/>
              <a:ext cx="3783386" cy="25275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5" name="Shape 345"/>
            <p:cNvSpPr txBox="1"/>
            <p:nvPr/>
          </p:nvSpPr>
          <p:spPr>
            <a:xfrm>
              <a:off x="5018649" y="2565237"/>
              <a:ext cx="3202435" cy="6035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434343"/>
                  </a:solidFill>
                </a:rPr>
                <a:t>Include token ranges</a:t>
              </a:r>
            </a:p>
          </p:txBody>
        </p:sp>
        <p:sp>
          <p:nvSpPr>
            <p:cNvPr id="346" name="Shape 346"/>
            <p:cNvSpPr txBox="1"/>
            <p:nvPr/>
          </p:nvSpPr>
          <p:spPr>
            <a:xfrm>
              <a:off x="4728288" y="3830000"/>
              <a:ext cx="3783456" cy="74889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2400">
                  <a:solidFill>
                    <a:srgbClr val="434343"/>
                  </a:solidFill>
                </a:rPr>
                <a:t>Source AZs ⇒ Target AZs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6317937" y="1904051"/>
              <a:ext cx="603849" cy="661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317937" y="3168797"/>
              <a:ext cx="603849" cy="6612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chemeClr val="accent6"/>
            </a:solidFill>
            <a:ln cap="flat" cmpd="sng" w="9525">
              <a:solidFill>
                <a:schemeClr val="accent5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Restores: random AZ assignment</a:t>
            </a:r>
          </a:p>
        </p:txBody>
      </p:sp>
      <p:sp>
        <p:nvSpPr>
          <p:cNvPr id="354" name="Shape 354"/>
          <p:cNvSpPr txBox="1"/>
          <p:nvPr/>
        </p:nvSpPr>
        <p:spPr>
          <a:xfrm>
            <a:off x="3473700" y="1063375"/>
            <a:ext cx="2196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Source cluster</a:t>
            </a:r>
          </a:p>
        </p:txBody>
      </p:sp>
      <p:sp>
        <p:nvSpPr>
          <p:cNvPr id="355" name="Shape 355"/>
          <p:cNvSpPr txBox="1"/>
          <p:nvPr/>
        </p:nvSpPr>
        <p:spPr>
          <a:xfrm>
            <a:off x="3493800" y="4407125"/>
            <a:ext cx="2151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Restored cluster</a:t>
            </a:r>
          </a:p>
        </p:txBody>
      </p:sp>
      <p:grpSp>
        <p:nvGrpSpPr>
          <p:cNvPr id="356" name="Shape 356"/>
          <p:cNvGrpSpPr/>
          <p:nvPr/>
        </p:nvGrpSpPr>
        <p:grpSpPr>
          <a:xfrm>
            <a:off x="1550753" y="1499271"/>
            <a:ext cx="6037693" cy="2907847"/>
            <a:chOff x="1550753" y="1566021"/>
            <a:chExt cx="6037693" cy="2907847"/>
          </a:xfrm>
        </p:grpSpPr>
        <p:grpSp>
          <p:nvGrpSpPr>
            <p:cNvPr id="357" name="Shape 357"/>
            <p:cNvGrpSpPr/>
            <p:nvPr/>
          </p:nvGrpSpPr>
          <p:grpSpPr>
            <a:xfrm>
              <a:off x="1550753" y="1566021"/>
              <a:ext cx="6037693" cy="964060"/>
              <a:chOff x="997000" y="1185325"/>
              <a:chExt cx="7145200" cy="1140900"/>
            </a:xfrm>
          </p:grpSpPr>
          <p:grpSp>
            <p:nvGrpSpPr>
              <p:cNvPr id="358" name="Shape 358"/>
              <p:cNvGrpSpPr/>
              <p:nvPr/>
            </p:nvGrpSpPr>
            <p:grpSpPr>
              <a:xfrm>
                <a:off x="997000" y="1185325"/>
                <a:ext cx="857700" cy="1140900"/>
                <a:chOff x="2315250" y="1185325"/>
                <a:chExt cx="857700" cy="1140900"/>
              </a:xfrm>
            </p:grpSpPr>
            <p:sp>
              <p:nvSpPr>
                <p:cNvPr id="359" name="Shape 359"/>
                <p:cNvSpPr/>
                <p:nvPr/>
              </p:nvSpPr>
              <p:spPr>
                <a:xfrm>
                  <a:off x="23152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F1C232"/>
                </a:solidFill>
                <a:ln cap="flat" cmpd="sng" w="9525">
                  <a:solidFill>
                    <a:srgbClr val="F1C23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Shape 360"/>
                <p:cNvSpPr txBox="1"/>
                <p:nvPr/>
              </p:nvSpPr>
              <p:spPr>
                <a:xfrm>
                  <a:off x="25320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1a</a:t>
                  </a:r>
                </a:p>
              </p:txBody>
            </p:sp>
          </p:grpSp>
          <p:grpSp>
            <p:nvGrpSpPr>
              <p:cNvPr id="361" name="Shape 361"/>
              <p:cNvGrpSpPr/>
              <p:nvPr/>
            </p:nvGrpSpPr>
            <p:grpSpPr>
              <a:xfrm>
                <a:off x="2254500" y="1185325"/>
                <a:ext cx="857700" cy="1140900"/>
                <a:chOff x="4143150" y="1185325"/>
                <a:chExt cx="857700" cy="1140900"/>
              </a:xfrm>
            </p:grpSpPr>
            <p:sp>
              <p:nvSpPr>
                <p:cNvPr id="362" name="Shape 362"/>
                <p:cNvSpPr/>
                <p:nvPr/>
              </p:nvSpPr>
              <p:spPr>
                <a:xfrm>
                  <a:off x="41431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93C47D"/>
                </a:solidFill>
                <a:ln cap="flat" cmpd="sng" w="9525">
                  <a:solidFill>
                    <a:srgbClr val="93C47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Shape 363"/>
                <p:cNvSpPr txBox="1"/>
                <p:nvPr/>
              </p:nvSpPr>
              <p:spPr>
                <a:xfrm>
                  <a:off x="43575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1c</a:t>
                  </a:r>
                </a:p>
              </p:txBody>
            </p:sp>
          </p:grpSp>
          <p:grpSp>
            <p:nvGrpSpPr>
              <p:cNvPr id="364" name="Shape 364"/>
              <p:cNvGrpSpPr/>
              <p:nvPr/>
            </p:nvGrpSpPr>
            <p:grpSpPr>
              <a:xfrm>
                <a:off x="3512000" y="1185325"/>
                <a:ext cx="857700" cy="1140900"/>
                <a:chOff x="5971050" y="1185325"/>
                <a:chExt cx="857700" cy="1140900"/>
              </a:xfrm>
            </p:grpSpPr>
            <p:sp>
              <p:nvSpPr>
                <p:cNvPr id="365" name="Shape 365"/>
                <p:cNvSpPr/>
                <p:nvPr/>
              </p:nvSpPr>
              <p:spPr>
                <a:xfrm>
                  <a:off x="59710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8E7CC3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Shape 366"/>
                <p:cNvSpPr txBox="1"/>
                <p:nvPr/>
              </p:nvSpPr>
              <p:spPr>
                <a:xfrm>
                  <a:off x="61878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1d</a:t>
                  </a:r>
                </a:p>
              </p:txBody>
            </p:sp>
          </p:grpSp>
          <p:grpSp>
            <p:nvGrpSpPr>
              <p:cNvPr id="367" name="Shape 367"/>
              <p:cNvGrpSpPr/>
              <p:nvPr/>
            </p:nvGrpSpPr>
            <p:grpSpPr>
              <a:xfrm>
                <a:off x="4769500" y="1185325"/>
                <a:ext cx="857700" cy="1140900"/>
                <a:chOff x="2315250" y="1185325"/>
                <a:chExt cx="857700" cy="1140900"/>
              </a:xfrm>
            </p:grpSpPr>
            <p:sp>
              <p:nvSpPr>
                <p:cNvPr id="368" name="Shape 368"/>
                <p:cNvSpPr/>
                <p:nvPr/>
              </p:nvSpPr>
              <p:spPr>
                <a:xfrm>
                  <a:off x="23152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F1C232"/>
                </a:solidFill>
                <a:ln cap="flat" cmpd="sng" w="9525">
                  <a:solidFill>
                    <a:srgbClr val="F1C23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Shape 369"/>
                <p:cNvSpPr txBox="1"/>
                <p:nvPr/>
              </p:nvSpPr>
              <p:spPr>
                <a:xfrm>
                  <a:off x="25320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1a</a:t>
                  </a:r>
                </a:p>
              </p:txBody>
            </p:sp>
          </p:grpSp>
          <p:grpSp>
            <p:nvGrpSpPr>
              <p:cNvPr id="370" name="Shape 370"/>
              <p:cNvGrpSpPr/>
              <p:nvPr/>
            </p:nvGrpSpPr>
            <p:grpSpPr>
              <a:xfrm>
                <a:off x="6027000" y="1185325"/>
                <a:ext cx="857700" cy="1140900"/>
                <a:chOff x="4143150" y="1185325"/>
                <a:chExt cx="857700" cy="1140900"/>
              </a:xfrm>
            </p:grpSpPr>
            <p:sp>
              <p:nvSpPr>
                <p:cNvPr id="371" name="Shape 371"/>
                <p:cNvSpPr/>
                <p:nvPr/>
              </p:nvSpPr>
              <p:spPr>
                <a:xfrm>
                  <a:off x="41431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93C47D"/>
                </a:solidFill>
                <a:ln cap="flat" cmpd="sng" w="9525">
                  <a:solidFill>
                    <a:srgbClr val="93C47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Shape 372"/>
                <p:cNvSpPr txBox="1"/>
                <p:nvPr/>
              </p:nvSpPr>
              <p:spPr>
                <a:xfrm>
                  <a:off x="43575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1c</a:t>
                  </a:r>
                </a:p>
              </p:txBody>
            </p:sp>
          </p:grpSp>
          <p:grpSp>
            <p:nvGrpSpPr>
              <p:cNvPr id="373" name="Shape 373"/>
              <p:cNvGrpSpPr/>
              <p:nvPr/>
            </p:nvGrpSpPr>
            <p:grpSpPr>
              <a:xfrm>
                <a:off x="7284500" y="1185325"/>
                <a:ext cx="857700" cy="1140900"/>
                <a:chOff x="5971050" y="1185325"/>
                <a:chExt cx="857700" cy="1140900"/>
              </a:xfrm>
            </p:grpSpPr>
            <p:sp>
              <p:nvSpPr>
                <p:cNvPr id="374" name="Shape 374"/>
                <p:cNvSpPr/>
                <p:nvPr/>
              </p:nvSpPr>
              <p:spPr>
                <a:xfrm>
                  <a:off x="59710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8E7CC3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Shape 375"/>
                <p:cNvSpPr txBox="1"/>
                <p:nvPr/>
              </p:nvSpPr>
              <p:spPr>
                <a:xfrm>
                  <a:off x="61878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1d</a:t>
                  </a:r>
                </a:p>
              </p:txBody>
            </p:sp>
          </p:grpSp>
        </p:grpSp>
        <p:grpSp>
          <p:nvGrpSpPr>
            <p:cNvPr id="376" name="Shape 376"/>
            <p:cNvGrpSpPr/>
            <p:nvPr/>
          </p:nvGrpSpPr>
          <p:grpSpPr>
            <a:xfrm>
              <a:off x="1550753" y="3509808"/>
              <a:ext cx="6037693" cy="964060"/>
              <a:chOff x="997000" y="1185325"/>
              <a:chExt cx="7145200" cy="1140900"/>
            </a:xfrm>
          </p:grpSpPr>
          <p:grpSp>
            <p:nvGrpSpPr>
              <p:cNvPr id="377" name="Shape 377"/>
              <p:cNvGrpSpPr/>
              <p:nvPr/>
            </p:nvGrpSpPr>
            <p:grpSpPr>
              <a:xfrm>
                <a:off x="997000" y="1185325"/>
                <a:ext cx="857700" cy="1140900"/>
                <a:chOff x="2315250" y="1185325"/>
                <a:chExt cx="857700" cy="1140900"/>
              </a:xfrm>
            </p:grpSpPr>
            <p:sp>
              <p:nvSpPr>
                <p:cNvPr id="378" name="Shape 378"/>
                <p:cNvSpPr/>
                <p:nvPr/>
              </p:nvSpPr>
              <p:spPr>
                <a:xfrm>
                  <a:off x="23152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FFD966"/>
                </a:solidFill>
                <a:ln cap="flat" cmpd="sng" w="9525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Shape 379"/>
                <p:cNvSpPr txBox="1"/>
                <p:nvPr/>
              </p:nvSpPr>
              <p:spPr>
                <a:xfrm>
                  <a:off x="25320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1a</a:t>
                  </a:r>
                </a:p>
              </p:txBody>
            </p:sp>
          </p:grpSp>
          <p:grpSp>
            <p:nvGrpSpPr>
              <p:cNvPr id="380" name="Shape 380"/>
              <p:cNvGrpSpPr/>
              <p:nvPr/>
            </p:nvGrpSpPr>
            <p:grpSpPr>
              <a:xfrm>
                <a:off x="2254500" y="1185325"/>
                <a:ext cx="857700" cy="1140900"/>
                <a:chOff x="4143150" y="1185325"/>
                <a:chExt cx="857700" cy="1140900"/>
              </a:xfrm>
            </p:grpSpPr>
            <p:sp>
              <p:nvSpPr>
                <p:cNvPr id="381" name="Shape 381"/>
                <p:cNvSpPr/>
                <p:nvPr/>
              </p:nvSpPr>
              <p:spPr>
                <a:xfrm>
                  <a:off x="41431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B6D7A8"/>
                </a:solidFill>
                <a:ln cap="flat" cmpd="sng" w="9525">
                  <a:solidFill>
                    <a:srgbClr val="B6D7A8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Shape 382"/>
                <p:cNvSpPr txBox="1"/>
                <p:nvPr/>
              </p:nvSpPr>
              <p:spPr>
                <a:xfrm>
                  <a:off x="43575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1c</a:t>
                  </a:r>
                </a:p>
              </p:txBody>
            </p:sp>
          </p:grpSp>
          <p:grpSp>
            <p:nvGrpSpPr>
              <p:cNvPr id="383" name="Shape 383"/>
              <p:cNvGrpSpPr/>
              <p:nvPr/>
            </p:nvGrpSpPr>
            <p:grpSpPr>
              <a:xfrm>
                <a:off x="3512000" y="1185325"/>
                <a:ext cx="857700" cy="1140900"/>
                <a:chOff x="5971050" y="1185325"/>
                <a:chExt cx="857700" cy="1140900"/>
              </a:xfrm>
            </p:grpSpPr>
            <p:sp>
              <p:nvSpPr>
                <p:cNvPr id="384" name="Shape 384"/>
                <p:cNvSpPr/>
                <p:nvPr/>
              </p:nvSpPr>
              <p:spPr>
                <a:xfrm>
                  <a:off x="59710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B4A7D6"/>
                </a:solidFill>
                <a:ln cap="flat" cmpd="sng" w="9525">
                  <a:solidFill>
                    <a:srgbClr val="B4A7D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Shape 385"/>
                <p:cNvSpPr txBox="1"/>
                <p:nvPr/>
              </p:nvSpPr>
              <p:spPr>
                <a:xfrm>
                  <a:off x="61878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1d</a:t>
                  </a:r>
                </a:p>
              </p:txBody>
            </p:sp>
          </p:grpSp>
          <p:grpSp>
            <p:nvGrpSpPr>
              <p:cNvPr id="386" name="Shape 386"/>
              <p:cNvGrpSpPr/>
              <p:nvPr/>
            </p:nvGrpSpPr>
            <p:grpSpPr>
              <a:xfrm>
                <a:off x="4769500" y="1185325"/>
                <a:ext cx="857700" cy="1140900"/>
                <a:chOff x="2315250" y="1185325"/>
                <a:chExt cx="857700" cy="1140900"/>
              </a:xfrm>
            </p:grpSpPr>
            <p:sp>
              <p:nvSpPr>
                <p:cNvPr id="387" name="Shape 387"/>
                <p:cNvSpPr/>
                <p:nvPr/>
              </p:nvSpPr>
              <p:spPr>
                <a:xfrm>
                  <a:off x="23152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FFD966"/>
                </a:solidFill>
                <a:ln cap="flat" cmpd="sng" w="9525">
                  <a:solidFill>
                    <a:srgbClr val="FFD9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Shape 388"/>
                <p:cNvSpPr txBox="1"/>
                <p:nvPr/>
              </p:nvSpPr>
              <p:spPr>
                <a:xfrm>
                  <a:off x="25320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1a</a:t>
                  </a:r>
                </a:p>
              </p:txBody>
            </p:sp>
          </p:grpSp>
          <p:grpSp>
            <p:nvGrpSpPr>
              <p:cNvPr id="389" name="Shape 389"/>
              <p:cNvGrpSpPr/>
              <p:nvPr/>
            </p:nvGrpSpPr>
            <p:grpSpPr>
              <a:xfrm>
                <a:off x="6027000" y="1185325"/>
                <a:ext cx="857700" cy="1140900"/>
                <a:chOff x="4143150" y="1185325"/>
                <a:chExt cx="857700" cy="1140900"/>
              </a:xfrm>
            </p:grpSpPr>
            <p:sp>
              <p:nvSpPr>
                <p:cNvPr id="390" name="Shape 390"/>
                <p:cNvSpPr/>
                <p:nvPr/>
              </p:nvSpPr>
              <p:spPr>
                <a:xfrm>
                  <a:off x="41431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B6D7A8"/>
                </a:solidFill>
                <a:ln cap="flat" cmpd="sng" w="9525">
                  <a:solidFill>
                    <a:srgbClr val="B6D7A8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Shape 391"/>
                <p:cNvSpPr txBox="1"/>
                <p:nvPr/>
              </p:nvSpPr>
              <p:spPr>
                <a:xfrm>
                  <a:off x="43575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1c</a:t>
                  </a:r>
                </a:p>
              </p:txBody>
            </p:sp>
          </p:grpSp>
          <p:grpSp>
            <p:nvGrpSpPr>
              <p:cNvPr id="392" name="Shape 392"/>
              <p:cNvGrpSpPr/>
              <p:nvPr/>
            </p:nvGrpSpPr>
            <p:grpSpPr>
              <a:xfrm>
                <a:off x="7284500" y="1185325"/>
                <a:ext cx="857700" cy="1140900"/>
                <a:chOff x="5971050" y="1185325"/>
                <a:chExt cx="857700" cy="1140900"/>
              </a:xfrm>
            </p:grpSpPr>
            <p:sp>
              <p:nvSpPr>
                <p:cNvPr id="393" name="Shape 393"/>
                <p:cNvSpPr/>
                <p:nvPr/>
              </p:nvSpPr>
              <p:spPr>
                <a:xfrm>
                  <a:off x="5971050" y="1185325"/>
                  <a:ext cx="857700" cy="1140900"/>
                </a:xfrm>
                <a:prstGeom prst="can">
                  <a:avLst>
                    <a:gd fmla="val 25000" name="adj"/>
                  </a:avLst>
                </a:prstGeom>
                <a:solidFill>
                  <a:srgbClr val="B4A7D6"/>
                </a:solidFill>
                <a:ln cap="flat" cmpd="sng" w="9525">
                  <a:solidFill>
                    <a:srgbClr val="B4A7D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Shape 394"/>
                <p:cNvSpPr txBox="1"/>
                <p:nvPr/>
              </p:nvSpPr>
              <p:spPr>
                <a:xfrm>
                  <a:off x="6187800" y="1579825"/>
                  <a:ext cx="424200" cy="3519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 rtl="0" algn="ctr">
                    <a:spcBef>
                      <a:spcPts val="0"/>
                    </a:spcBef>
                    <a:buNone/>
                  </a:pPr>
                  <a:r>
                    <a:rPr b="1" lang="en" sz="1100"/>
                    <a:t>1d</a:t>
                  </a:r>
                </a:p>
              </p:txBody>
            </p:sp>
          </p:grpSp>
        </p:grpSp>
        <p:grpSp>
          <p:nvGrpSpPr>
            <p:cNvPr id="395" name="Shape 395"/>
            <p:cNvGrpSpPr/>
            <p:nvPr/>
          </p:nvGrpSpPr>
          <p:grpSpPr>
            <a:xfrm>
              <a:off x="1913131" y="2530082"/>
              <a:ext cx="5312950" cy="979800"/>
              <a:chOff x="1913131" y="2530082"/>
              <a:chExt cx="5312950" cy="979800"/>
            </a:xfrm>
          </p:grpSpPr>
          <p:cxnSp>
            <p:nvCxnSpPr>
              <p:cNvPr id="396" name="Shape 396"/>
              <p:cNvCxnSpPr>
                <a:stCxn id="359" idx="3"/>
                <a:endCxn id="378" idx="1"/>
              </p:cNvCxnSpPr>
              <p:nvPr/>
            </p:nvCxnSpPr>
            <p:spPr>
              <a:xfrm>
                <a:off x="1913131" y="2530082"/>
                <a:ext cx="0" cy="979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FF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397" name="Shape 397"/>
              <p:cNvCxnSpPr>
                <a:stCxn id="365" idx="3"/>
                <a:endCxn id="387" idx="1"/>
              </p:cNvCxnSpPr>
              <p:nvPr/>
            </p:nvCxnSpPr>
            <p:spPr>
              <a:xfrm>
                <a:off x="4038306" y="2530082"/>
                <a:ext cx="1062600" cy="979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398" name="Shape 398"/>
              <p:cNvCxnSpPr>
                <a:stCxn id="374" idx="3"/>
                <a:endCxn id="381" idx="1"/>
              </p:cNvCxnSpPr>
              <p:nvPr/>
            </p:nvCxnSpPr>
            <p:spPr>
              <a:xfrm flipH="1">
                <a:off x="2975668" y="2530082"/>
                <a:ext cx="4250400" cy="979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399" name="Shape 399"/>
              <p:cNvCxnSpPr>
                <a:stCxn id="368" idx="3"/>
                <a:endCxn id="384" idx="1"/>
              </p:cNvCxnSpPr>
              <p:nvPr/>
            </p:nvCxnSpPr>
            <p:spPr>
              <a:xfrm flipH="1">
                <a:off x="4038293" y="2530082"/>
                <a:ext cx="1062600" cy="979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400" name="Shape 400"/>
              <p:cNvCxnSpPr>
                <a:stCxn id="371" idx="3"/>
                <a:endCxn id="393" idx="1"/>
              </p:cNvCxnSpPr>
              <p:nvPr/>
            </p:nvCxnSpPr>
            <p:spPr>
              <a:xfrm>
                <a:off x="6163481" y="2530082"/>
                <a:ext cx="1062600" cy="979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FF0000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  <p:cxnSp>
            <p:nvCxnSpPr>
              <p:cNvPr id="401" name="Shape 401"/>
              <p:cNvCxnSpPr>
                <a:stCxn id="362" idx="3"/>
                <a:endCxn id="390" idx="1"/>
              </p:cNvCxnSpPr>
              <p:nvPr/>
            </p:nvCxnSpPr>
            <p:spPr>
              <a:xfrm>
                <a:off x="2975718" y="2530082"/>
                <a:ext cx="3187800" cy="979800"/>
              </a:xfrm>
              <a:prstGeom prst="straightConnector1">
                <a:avLst/>
              </a:prstGeom>
              <a:noFill/>
              <a:ln cap="flat" cmpd="sng" w="28575">
                <a:solidFill>
                  <a:srgbClr val="0000FF"/>
                </a:solidFill>
                <a:prstDash val="solid"/>
                <a:round/>
                <a:headEnd len="lg" w="lg" type="none"/>
                <a:tailEnd len="lg" w="lg" type="stealth"/>
              </a:ln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Relevant technologies</a:t>
            </a:r>
          </a:p>
        </p:txBody>
      </p:sp>
      <p:sp>
        <p:nvSpPr>
          <p:cNvPr id="108" name="Shape 108"/>
          <p:cNvSpPr txBox="1"/>
          <p:nvPr>
            <p:ph idx="3" type="body"/>
          </p:nvPr>
        </p:nvSpPr>
        <p:spPr>
          <a:xfrm>
            <a:off x="457200" y="1208837"/>
            <a:ext cx="5266800" cy="272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b="1" lang="en" sz="1800">
                <a:solidFill>
                  <a:srgbClr val="FFFFFF"/>
                </a:solidFill>
              </a:rPr>
              <a:t>AWS</a:t>
            </a:r>
            <a:r>
              <a:rPr lang="en" sz="1800">
                <a:solidFill>
                  <a:srgbClr val="FFFFFF"/>
                </a:solidFill>
              </a:rPr>
              <a:t> infrastructure</a:t>
            </a:r>
          </a:p>
          <a:p>
            <a:pPr indent="-342900" lvl="0" marL="4572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Deployment and configuration management with </a:t>
            </a:r>
            <a:r>
              <a:rPr b="1" lang="en" sz="1800">
                <a:solidFill>
                  <a:srgbClr val="FFFFFF"/>
                </a:solidFill>
              </a:rPr>
              <a:t>Ansible</a:t>
            </a:r>
          </a:p>
          <a:p>
            <a:pPr indent="-342900" lvl="1" marL="91440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rgbClr val="FFFFFF"/>
                </a:solidFill>
              </a:rPr>
              <a:t>Ansible is built on:</a:t>
            </a:r>
          </a:p>
          <a:p>
            <a:pPr indent="-342900" lvl="2" marL="1371600">
              <a:spcBef>
                <a:spcPts val="0"/>
              </a:spcBef>
              <a:buClr>
                <a:srgbClr val="FFFFFF"/>
              </a:buClr>
              <a:buSzPct val="100000"/>
              <a:buChar char="■"/>
            </a:pPr>
            <a:r>
              <a:rPr lang="en" sz="1800">
                <a:solidFill>
                  <a:srgbClr val="FFFFFF"/>
                </a:solidFill>
              </a:rPr>
              <a:t>Python</a:t>
            </a:r>
          </a:p>
          <a:p>
            <a:pPr indent="-342900" lvl="2" marL="1371600">
              <a:spcBef>
                <a:spcPts val="0"/>
              </a:spcBef>
              <a:buClr>
                <a:srgbClr val="FFFFFF"/>
              </a:buClr>
              <a:buSzPct val="100000"/>
              <a:buChar char="■"/>
            </a:pPr>
            <a:r>
              <a:rPr lang="en" sz="1800">
                <a:solidFill>
                  <a:srgbClr val="FFFFFF"/>
                </a:solidFill>
              </a:rPr>
              <a:t>YAML</a:t>
            </a:r>
          </a:p>
          <a:p>
            <a:pPr indent="-342900" lvl="2" marL="1371600" rtl="0">
              <a:spcBef>
                <a:spcPts val="0"/>
              </a:spcBef>
              <a:buClr>
                <a:srgbClr val="FFFFFF"/>
              </a:buClr>
              <a:buSzPct val="100000"/>
              <a:buChar char="■"/>
            </a:pPr>
            <a:r>
              <a:rPr lang="en" sz="1800">
                <a:solidFill>
                  <a:srgbClr val="FFFFFF"/>
                </a:solidFill>
              </a:rPr>
              <a:t>SSH</a:t>
            </a:r>
          </a:p>
          <a:p>
            <a:pPr indent="-342900" lvl="2" marL="1371600" rtl="0">
              <a:spcBef>
                <a:spcPts val="0"/>
              </a:spcBef>
              <a:buClr>
                <a:srgbClr val="FFFFFF"/>
              </a:buClr>
              <a:buSzPct val="100000"/>
              <a:buChar char="■"/>
            </a:pPr>
            <a:r>
              <a:rPr lang="en" sz="1800">
                <a:solidFill>
                  <a:srgbClr val="FFFFFF"/>
                </a:solidFill>
              </a:rPr>
              <a:t>Jinja2 templating</a:t>
            </a:r>
          </a:p>
          <a:p>
            <a:pPr indent="-342900" lvl="1" marL="91440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800">
                <a:solidFill>
                  <a:srgbClr val="FFFFFF"/>
                </a:solidFill>
              </a:rPr>
              <a:t>Agentless - less complexity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8250" y="1703675"/>
            <a:ext cx="2645524" cy="173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is this a problem?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944700" y="3251050"/>
            <a:ext cx="7254600" cy="16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With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NetworkTopologyStrategy</a:t>
            </a:r>
            <a:r>
              <a:rPr lang="en"/>
              <a:t> and RF ≤ # of AZs, Cassandra would distribute replicas in different AZs…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>
                <a:solidFill>
                  <a:schemeClr val="dk1"/>
                </a:solidFill>
              </a:rPr>
              <a:t>...so data appearing in the same AZ </a:t>
            </a:r>
            <a:r>
              <a:rPr b="1" lang="en">
                <a:solidFill>
                  <a:schemeClr val="dk1"/>
                </a:solidFill>
              </a:rPr>
              <a:t>will be skipped</a:t>
            </a:r>
            <a:r>
              <a:rPr lang="en">
                <a:solidFill>
                  <a:schemeClr val="dk1"/>
                </a:solidFill>
              </a:rPr>
              <a:t> on read.</a:t>
            </a:r>
            <a:br>
              <a:rPr lang="en">
                <a:solidFill>
                  <a:schemeClr val="dk1"/>
                </a:solidFill>
              </a:rPr>
            </a:b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Effectively fewer replicas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Potential quorum loss</a:t>
            </a:r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">
                <a:solidFill>
                  <a:schemeClr val="dk1"/>
                </a:solidFill>
              </a:rPr>
              <a:t>Inconsistent access of most recent data</a:t>
            </a:r>
          </a:p>
        </p:txBody>
      </p:sp>
      <p:grpSp>
        <p:nvGrpSpPr>
          <p:cNvPr id="408" name="Shape 408"/>
          <p:cNvGrpSpPr/>
          <p:nvPr/>
        </p:nvGrpSpPr>
        <p:grpSpPr>
          <a:xfrm>
            <a:off x="942288" y="665041"/>
            <a:ext cx="7259414" cy="2681070"/>
            <a:chOff x="942300" y="1063366"/>
            <a:chExt cx="7259414" cy="2681070"/>
          </a:xfrm>
        </p:grpSpPr>
        <p:sp>
          <p:nvSpPr>
            <p:cNvPr id="409" name="Shape 409"/>
            <p:cNvSpPr/>
            <p:nvPr/>
          </p:nvSpPr>
          <p:spPr>
            <a:xfrm>
              <a:off x="4046237" y="1815737"/>
              <a:ext cx="1051500" cy="117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accent5"/>
            </a:solidFill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410" name="Shape 410"/>
            <p:cNvGrpSpPr/>
            <p:nvPr/>
          </p:nvGrpSpPr>
          <p:grpSpPr>
            <a:xfrm>
              <a:off x="942300" y="1063366"/>
              <a:ext cx="2681055" cy="2681055"/>
              <a:chOff x="576937" y="902761"/>
              <a:chExt cx="3246223" cy="3246223"/>
            </a:xfrm>
          </p:grpSpPr>
          <p:grpSp>
            <p:nvGrpSpPr>
              <p:cNvPr id="411" name="Shape 411"/>
              <p:cNvGrpSpPr/>
              <p:nvPr/>
            </p:nvGrpSpPr>
            <p:grpSpPr>
              <a:xfrm>
                <a:off x="576937" y="902761"/>
                <a:ext cx="3246223" cy="3246223"/>
                <a:chOff x="3642904" y="1003145"/>
                <a:chExt cx="2617500" cy="2617500"/>
              </a:xfrm>
            </p:grpSpPr>
            <p:sp>
              <p:nvSpPr>
                <p:cNvPr id="412" name="Shape 412"/>
                <p:cNvSpPr/>
                <p:nvPr/>
              </p:nvSpPr>
              <p:spPr>
                <a:xfrm rot="-7200315">
                  <a:off x="3993606" y="1353847"/>
                  <a:ext cx="1916095" cy="1916095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F1C232"/>
                </a:solidFill>
                <a:ln cap="flat" cmpd="sng" w="9525">
                  <a:solidFill>
                    <a:srgbClr val="F1C23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Shape 413"/>
                <p:cNvSpPr/>
                <p:nvPr/>
              </p:nvSpPr>
              <p:spPr>
                <a:xfrm rot="-3600151">
                  <a:off x="3993688" y="1353917"/>
                  <a:ext cx="1915945" cy="1915945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93C47D"/>
                </a:solidFill>
                <a:ln cap="flat" cmpd="sng" w="9525">
                  <a:solidFill>
                    <a:srgbClr val="93C47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Shape 414"/>
                <p:cNvSpPr/>
                <p:nvPr/>
              </p:nvSpPr>
              <p:spPr>
                <a:xfrm>
                  <a:off x="3993606" y="1353847"/>
                  <a:ext cx="1916100" cy="1916100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8E7CC3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Shape 415"/>
                <p:cNvSpPr/>
                <p:nvPr/>
              </p:nvSpPr>
              <p:spPr>
                <a:xfrm rot="3600151">
                  <a:off x="3993676" y="1353929"/>
                  <a:ext cx="1915945" cy="1915945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F1C232"/>
                </a:solidFill>
                <a:ln cap="flat" cmpd="sng" w="9525">
                  <a:solidFill>
                    <a:srgbClr val="F1C23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Shape 416"/>
                <p:cNvSpPr/>
                <p:nvPr/>
              </p:nvSpPr>
              <p:spPr>
                <a:xfrm rot="10800000">
                  <a:off x="3993602" y="1353843"/>
                  <a:ext cx="1916100" cy="1916100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8E7CC3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Shape 417"/>
                <p:cNvSpPr/>
                <p:nvPr/>
              </p:nvSpPr>
              <p:spPr>
                <a:xfrm rot="7199849">
                  <a:off x="3993674" y="1353927"/>
                  <a:ext cx="1915945" cy="1915945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93C47D"/>
                </a:solidFill>
                <a:ln cap="flat" cmpd="sng" w="9525">
                  <a:solidFill>
                    <a:srgbClr val="93C47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8" name="Shape 418"/>
              <p:cNvGrpSpPr/>
              <p:nvPr/>
            </p:nvGrpSpPr>
            <p:grpSpPr>
              <a:xfrm>
                <a:off x="1238775" y="1394950"/>
                <a:ext cx="1931900" cy="735000"/>
                <a:chOff x="1238775" y="1394950"/>
                <a:chExt cx="1931900" cy="735000"/>
              </a:xfrm>
            </p:grpSpPr>
            <p:sp>
              <p:nvSpPr>
                <p:cNvPr id="419" name="Shape 419"/>
                <p:cNvSpPr/>
                <p:nvPr/>
              </p:nvSpPr>
              <p:spPr>
                <a:xfrm>
                  <a:off x="1238775" y="1884250"/>
                  <a:ext cx="245700" cy="245700"/>
                </a:xfrm>
                <a:prstGeom prst="verticalScroll">
                  <a:avLst>
                    <a:gd fmla="val 12500" name="adj"/>
                  </a:avLst>
                </a:prstGeom>
                <a:solidFill>
                  <a:srgbClr val="CCCCCC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Shape 420"/>
                <p:cNvSpPr/>
                <p:nvPr/>
              </p:nvSpPr>
              <p:spPr>
                <a:xfrm>
                  <a:off x="2077200" y="1394950"/>
                  <a:ext cx="245700" cy="245700"/>
                </a:xfrm>
                <a:prstGeom prst="verticalScroll">
                  <a:avLst>
                    <a:gd fmla="val 12500" name="adj"/>
                  </a:avLst>
                </a:prstGeom>
                <a:solidFill>
                  <a:srgbClr val="CCCCCC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Shape 421"/>
                <p:cNvSpPr/>
                <p:nvPr/>
              </p:nvSpPr>
              <p:spPr>
                <a:xfrm>
                  <a:off x="2924975" y="1884250"/>
                  <a:ext cx="245700" cy="245700"/>
                </a:xfrm>
                <a:prstGeom prst="verticalScroll">
                  <a:avLst>
                    <a:gd fmla="val 12500" name="adj"/>
                  </a:avLst>
                </a:prstGeom>
                <a:solidFill>
                  <a:srgbClr val="CCCCCC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22" name="Shape 422"/>
            <p:cNvGrpSpPr/>
            <p:nvPr/>
          </p:nvGrpSpPr>
          <p:grpSpPr>
            <a:xfrm>
              <a:off x="5520659" y="1063381"/>
              <a:ext cx="2681055" cy="2681055"/>
              <a:chOff x="4989437" y="902748"/>
              <a:chExt cx="3246223" cy="3246223"/>
            </a:xfrm>
          </p:grpSpPr>
          <p:grpSp>
            <p:nvGrpSpPr>
              <p:cNvPr id="423" name="Shape 423"/>
              <p:cNvGrpSpPr/>
              <p:nvPr/>
            </p:nvGrpSpPr>
            <p:grpSpPr>
              <a:xfrm>
                <a:off x="4989437" y="902748"/>
                <a:ext cx="3246223" cy="3246223"/>
                <a:chOff x="3642904" y="1003145"/>
                <a:chExt cx="2617500" cy="2617500"/>
              </a:xfrm>
            </p:grpSpPr>
            <p:sp>
              <p:nvSpPr>
                <p:cNvPr id="424" name="Shape 424"/>
                <p:cNvSpPr/>
                <p:nvPr/>
              </p:nvSpPr>
              <p:spPr>
                <a:xfrm rot="-7200315">
                  <a:off x="3993606" y="1353847"/>
                  <a:ext cx="1916095" cy="1916095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F1C232"/>
                </a:solidFill>
                <a:ln cap="flat" cmpd="sng" w="9525">
                  <a:solidFill>
                    <a:srgbClr val="F1C23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Shape 425"/>
                <p:cNvSpPr/>
                <p:nvPr/>
              </p:nvSpPr>
              <p:spPr>
                <a:xfrm rot="-3600151">
                  <a:off x="3993688" y="1353917"/>
                  <a:ext cx="1915945" cy="1915945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93C47D"/>
                </a:solidFill>
                <a:ln cap="flat" cmpd="sng" w="9525">
                  <a:solidFill>
                    <a:srgbClr val="93C47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Shape 426"/>
                <p:cNvSpPr/>
                <p:nvPr/>
              </p:nvSpPr>
              <p:spPr>
                <a:xfrm>
                  <a:off x="3993606" y="1353847"/>
                  <a:ext cx="1916100" cy="1916100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8E7CC3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Shape 427"/>
                <p:cNvSpPr/>
                <p:nvPr/>
              </p:nvSpPr>
              <p:spPr>
                <a:xfrm rot="3600151">
                  <a:off x="3993676" y="1353929"/>
                  <a:ext cx="1915945" cy="1915945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F1C232"/>
                </a:solidFill>
                <a:ln cap="flat" cmpd="sng" w="9525">
                  <a:solidFill>
                    <a:srgbClr val="F1C23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Shape 428"/>
                <p:cNvSpPr/>
                <p:nvPr/>
              </p:nvSpPr>
              <p:spPr>
                <a:xfrm rot="10800000">
                  <a:off x="3993602" y="1353843"/>
                  <a:ext cx="1916100" cy="1916100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8E7CC3"/>
                </a:solidFill>
                <a:ln cap="flat" cmpd="sng" w="9525">
                  <a:solidFill>
                    <a:srgbClr val="8E7CC3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Shape 429"/>
                <p:cNvSpPr/>
                <p:nvPr/>
              </p:nvSpPr>
              <p:spPr>
                <a:xfrm rot="7199849">
                  <a:off x="3993674" y="1353927"/>
                  <a:ext cx="1915945" cy="1915945"/>
                </a:xfrm>
                <a:prstGeom prst="blockArc">
                  <a:avLst>
                    <a:gd fmla="val 18024475" name="adj1"/>
                    <a:gd fmla="val 21528983" name="adj2"/>
                    <a:gd fmla="val 16270" name="adj3"/>
                  </a:avLst>
                </a:prstGeom>
                <a:solidFill>
                  <a:srgbClr val="93C47D"/>
                </a:solidFill>
                <a:ln cap="flat" cmpd="sng" w="9525">
                  <a:solidFill>
                    <a:srgbClr val="93C47D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0" name="Shape 430"/>
              <p:cNvGrpSpPr/>
              <p:nvPr/>
            </p:nvGrpSpPr>
            <p:grpSpPr>
              <a:xfrm>
                <a:off x="5641870" y="1884204"/>
                <a:ext cx="1937947" cy="1757702"/>
                <a:chOff x="1238720" y="1884204"/>
                <a:chExt cx="1937947" cy="1757702"/>
              </a:xfrm>
            </p:grpSpPr>
            <p:sp>
              <p:nvSpPr>
                <p:cNvPr id="431" name="Shape 431"/>
                <p:cNvSpPr/>
                <p:nvPr/>
              </p:nvSpPr>
              <p:spPr>
                <a:xfrm>
                  <a:off x="2086577" y="3396206"/>
                  <a:ext cx="245700" cy="245700"/>
                </a:xfrm>
                <a:prstGeom prst="verticalScroll">
                  <a:avLst>
                    <a:gd fmla="val 12500" name="adj"/>
                  </a:avLst>
                </a:prstGeom>
                <a:solidFill>
                  <a:srgbClr val="CCCCCC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Shape 432"/>
                <p:cNvSpPr/>
                <p:nvPr/>
              </p:nvSpPr>
              <p:spPr>
                <a:xfrm>
                  <a:off x="1238720" y="1884204"/>
                  <a:ext cx="245700" cy="245700"/>
                </a:xfrm>
                <a:prstGeom prst="verticalScroll">
                  <a:avLst>
                    <a:gd fmla="val 12500" name="adj"/>
                  </a:avLst>
                </a:prstGeom>
                <a:solidFill>
                  <a:srgbClr val="CCCCCC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Shape 433"/>
                <p:cNvSpPr/>
                <p:nvPr/>
              </p:nvSpPr>
              <p:spPr>
                <a:xfrm>
                  <a:off x="2930968" y="2892211"/>
                  <a:ext cx="245700" cy="245700"/>
                </a:xfrm>
                <a:prstGeom prst="verticalScroll">
                  <a:avLst>
                    <a:gd fmla="val 12500" name="adj"/>
                  </a:avLst>
                </a:prstGeom>
                <a:solidFill>
                  <a:srgbClr val="CCCCCC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34" name="Shape 434"/>
          <p:cNvSpPr/>
          <p:nvPr/>
        </p:nvSpPr>
        <p:spPr>
          <a:xfrm>
            <a:off x="312175" y="2487500"/>
            <a:ext cx="1119875" cy="535175"/>
          </a:xfrm>
          <a:custGeom>
            <a:pathLst>
              <a:path extrusionOk="0" h="21407" w="44795">
                <a:moveTo>
                  <a:pt x="0" y="21407"/>
                </a:moveTo>
                <a:cubicBezTo>
                  <a:pt x="3931" y="20614"/>
                  <a:pt x="16121" y="20217"/>
                  <a:pt x="23587" y="16650"/>
                </a:cubicBezTo>
                <a:cubicBezTo>
                  <a:pt x="31052" y="13082"/>
                  <a:pt x="41260" y="2775"/>
                  <a:pt x="44795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round/>
            <a:headEnd len="lg" w="lg" type="none"/>
            <a:tailEnd len="lg" w="lg" type="stealth"/>
          </a:ln>
        </p:spPr>
      </p:sp>
      <p:grpSp>
        <p:nvGrpSpPr>
          <p:cNvPr id="435" name="Shape 435"/>
          <p:cNvGrpSpPr/>
          <p:nvPr/>
        </p:nvGrpSpPr>
        <p:grpSpPr>
          <a:xfrm>
            <a:off x="1709550" y="1347825"/>
            <a:ext cx="1129775" cy="976175"/>
            <a:chOff x="1709550" y="1347825"/>
            <a:chExt cx="1129775" cy="976175"/>
          </a:xfrm>
        </p:grpSpPr>
        <p:sp>
          <p:nvSpPr>
            <p:cNvPr id="436" name="Shape 436"/>
            <p:cNvSpPr/>
            <p:nvPr/>
          </p:nvSpPr>
          <p:spPr>
            <a:xfrm>
              <a:off x="1714500" y="1664950"/>
              <a:ext cx="169000" cy="654075"/>
            </a:xfrm>
            <a:custGeom>
              <a:pathLst>
                <a:path extrusionOk="0" h="26163" w="6760">
                  <a:moveTo>
                    <a:pt x="0" y="26163"/>
                  </a:moveTo>
                  <a:cubicBezTo>
                    <a:pt x="1123" y="23751"/>
                    <a:pt x="6573" y="16054"/>
                    <a:pt x="6739" y="11694"/>
                  </a:cubicBezTo>
                  <a:cubicBezTo>
                    <a:pt x="6904" y="7333"/>
                    <a:pt x="1949" y="1949"/>
                    <a:pt x="991" y="0"/>
                  </a:cubicBezTo>
                </a:path>
              </a:pathLst>
            </a:custGeom>
            <a:noFill/>
            <a:ln cap="flat" cmpd="sng" w="19050">
              <a:solidFill>
                <a:srgbClr val="BF9000"/>
              </a:solidFill>
              <a:prstDash val="solid"/>
              <a:round/>
              <a:headEnd len="lg" w="lg" type="none"/>
              <a:tailEnd len="lg" w="lg" type="stealth"/>
            </a:ln>
          </p:spPr>
        </p:sp>
        <p:sp>
          <p:nvSpPr>
            <p:cNvPr id="437" name="Shape 437"/>
            <p:cNvSpPr/>
            <p:nvPr/>
          </p:nvSpPr>
          <p:spPr>
            <a:xfrm>
              <a:off x="1714500" y="1347825"/>
              <a:ext cx="554975" cy="976175"/>
            </a:xfrm>
            <a:custGeom>
              <a:pathLst>
                <a:path extrusionOk="0" h="39047" w="22199">
                  <a:moveTo>
                    <a:pt x="0" y="39047"/>
                  </a:moveTo>
                  <a:cubicBezTo>
                    <a:pt x="2808" y="35941"/>
                    <a:pt x="13148" y="26922"/>
                    <a:pt x="16848" y="20415"/>
                  </a:cubicBezTo>
                  <a:cubicBezTo>
                    <a:pt x="20547" y="13907"/>
                    <a:pt x="21307" y="3402"/>
                    <a:pt x="22199" y="0"/>
                  </a:cubicBezTo>
                </a:path>
              </a:pathLst>
            </a:custGeom>
            <a:noFill/>
            <a:ln cap="flat" cmpd="sng" w="19050">
              <a:solidFill>
                <a:srgbClr val="38761D"/>
              </a:solidFill>
              <a:prstDash val="solid"/>
              <a:round/>
              <a:headEnd len="lg" w="lg" type="none"/>
              <a:tailEnd len="lg" w="lg" type="stealth"/>
            </a:ln>
          </p:spPr>
        </p:sp>
        <p:sp>
          <p:nvSpPr>
            <p:cNvPr id="438" name="Shape 438"/>
            <p:cNvSpPr/>
            <p:nvPr/>
          </p:nvSpPr>
          <p:spPr>
            <a:xfrm>
              <a:off x="1709550" y="1669900"/>
              <a:ext cx="1129775" cy="654100"/>
            </a:xfrm>
            <a:custGeom>
              <a:pathLst>
                <a:path extrusionOk="0" h="26164" w="45191">
                  <a:moveTo>
                    <a:pt x="0" y="26164"/>
                  </a:moveTo>
                  <a:cubicBezTo>
                    <a:pt x="4129" y="22926"/>
                    <a:pt x="17244" y="11099"/>
                    <a:pt x="24776" y="6739"/>
                  </a:cubicBezTo>
                  <a:cubicBezTo>
                    <a:pt x="32307" y="2378"/>
                    <a:pt x="41788" y="1123"/>
                    <a:pt x="45191" y="0"/>
                  </a:cubicBezTo>
                </a:path>
              </a:pathLst>
            </a:custGeom>
            <a:noFill/>
            <a:ln cap="flat" cmpd="sng" w="19050">
              <a:solidFill>
                <a:srgbClr val="674EA7"/>
              </a:solidFill>
              <a:prstDash val="solid"/>
              <a:round/>
              <a:headEnd len="lg" w="lg" type="none"/>
              <a:tailEnd len="lg" w="lg" type="stealth"/>
            </a:ln>
          </p:spPr>
        </p:sp>
      </p:grpSp>
      <p:sp>
        <p:nvSpPr>
          <p:cNvPr id="439" name="Shape 439"/>
          <p:cNvSpPr/>
          <p:nvPr/>
        </p:nvSpPr>
        <p:spPr>
          <a:xfrm>
            <a:off x="4879650" y="2487500"/>
            <a:ext cx="1119875" cy="535175"/>
          </a:xfrm>
          <a:custGeom>
            <a:pathLst>
              <a:path extrusionOk="0" h="21407" w="44795">
                <a:moveTo>
                  <a:pt x="0" y="21407"/>
                </a:moveTo>
                <a:cubicBezTo>
                  <a:pt x="3931" y="20614"/>
                  <a:pt x="16121" y="20217"/>
                  <a:pt x="23587" y="16650"/>
                </a:cubicBezTo>
                <a:cubicBezTo>
                  <a:pt x="31052" y="13082"/>
                  <a:pt x="41260" y="2775"/>
                  <a:pt x="44795" y="0"/>
                </a:cubicBezTo>
              </a:path>
            </a:pathLst>
          </a:custGeom>
          <a:noFill/>
          <a:ln cap="flat" cmpd="sng" w="19050">
            <a:solidFill>
              <a:schemeClr val="accent5"/>
            </a:solidFill>
            <a:prstDash val="solid"/>
            <a:round/>
            <a:headEnd len="lg" w="lg" type="none"/>
            <a:tailEnd len="lg" w="lg" type="stealth"/>
          </a:ln>
        </p:spPr>
      </p:sp>
      <p:grpSp>
        <p:nvGrpSpPr>
          <p:cNvPr id="440" name="Shape 440"/>
          <p:cNvGrpSpPr/>
          <p:nvPr/>
        </p:nvGrpSpPr>
        <p:grpSpPr>
          <a:xfrm>
            <a:off x="6282050" y="1664950"/>
            <a:ext cx="1129775" cy="991050"/>
            <a:chOff x="6282050" y="1664950"/>
            <a:chExt cx="1129775" cy="991050"/>
          </a:xfrm>
        </p:grpSpPr>
        <p:grpSp>
          <p:nvGrpSpPr>
            <p:cNvPr id="441" name="Shape 441"/>
            <p:cNvGrpSpPr/>
            <p:nvPr/>
          </p:nvGrpSpPr>
          <p:grpSpPr>
            <a:xfrm>
              <a:off x="6282050" y="1664950"/>
              <a:ext cx="1129775" cy="659050"/>
              <a:chOff x="1709550" y="1664950"/>
              <a:chExt cx="1129775" cy="659050"/>
            </a:xfrm>
          </p:grpSpPr>
          <p:sp>
            <p:nvSpPr>
              <p:cNvPr id="442" name="Shape 442"/>
              <p:cNvSpPr/>
              <p:nvPr/>
            </p:nvSpPr>
            <p:spPr>
              <a:xfrm>
                <a:off x="1714500" y="1664950"/>
                <a:ext cx="169000" cy="654075"/>
              </a:xfrm>
              <a:custGeom>
                <a:pathLst>
                  <a:path extrusionOk="0" h="26163" w="6760">
                    <a:moveTo>
                      <a:pt x="0" y="26163"/>
                    </a:moveTo>
                    <a:cubicBezTo>
                      <a:pt x="1123" y="23751"/>
                      <a:pt x="6573" y="16054"/>
                      <a:pt x="6739" y="11694"/>
                    </a:cubicBezTo>
                    <a:cubicBezTo>
                      <a:pt x="6904" y="7333"/>
                      <a:pt x="1949" y="1949"/>
                      <a:pt x="991" y="0"/>
                    </a:cubicBezTo>
                  </a:path>
                </a:pathLst>
              </a:custGeom>
              <a:noFill/>
              <a:ln cap="flat" cmpd="sng" w="19050">
                <a:solidFill>
                  <a:srgbClr val="BF9000"/>
                </a:solidFill>
                <a:prstDash val="solid"/>
                <a:round/>
                <a:headEnd len="lg" w="lg" type="none"/>
                <a:tailEnd len="lg" w="lg" type="stealth"/>
              </a:ln>
            </p:spPr>
          </p:sp>
          <p:sp>
            <p:nvSpPr>
              <p:cNvPr id="443" name="Shape 443"/>
              <p:cNvSpPr/>
              <p:nvPr/>
            </p:nvSpPr>
            <p:spPr>
              <a:xfrm>
                <a:off x="1709550" y="1669900"/>
                <a:ext cx="1129775" cy="654100"/>
              </a:xfrm>
              <a:custGeom>
                <a:pathLst>
                  <a:path extrusionOk="0" h="26164" w="45191">
                    <a:moveTo>
                      <a:pt x="0" y="26164"/>
                    </a:moveTo>
                    <a:cubicBezTo>
                      <a:pt x="4129" y="22926"/>
                      <a:pt x="17244" y="11099"/>
                      <a:pt x="24776" y="6739"/>
                    </a:cubicBezTo>
                    <a:cubicBezTo>
                      <a:pt x="32307" y="2378"/>
                      <a:pt x="41788" y="1123"/>
                      <a:pt x="45191" y="0"/>
                    </a:cubicBezTo>
                  </a:path>
                </a:pathLst>
              </a:custGeom>
              <a:noFill/>
              <a:ln cap="flat" cmpd="sng" w="19050">
                <a:solidFill>
                  <a:srgbClr val="674EA7"/>
                </a:solidFill>
                <a:prstDash val="dash"/>
                <a:round/>
                <a:headEnd len="lg" w="lg" type="none"/>
                <a:tailEnd len="lg" w="lg" type="stealth"/>
              </a:ln>
            </p:spPr>
          </p:sp>
        </p:grpSp>
        <p:sp>
          <p:nvSpPr>
            <p:cNvPr id="444" name="Shape 444"/>
            <p:cNvSpPr/>
            <p:nvPr/>
          </p:nvSpPr>
          <p:spPr>
            <a:xfrm>
              <a:off x="6288150" y="2324000"/>
              <a:ext cx="545075" cy="332000"/>
            </a:xfrm>
            <a:custGeom>
              <a:pathLst>
                <a:path extrusionOk="0" h="13280" w="21803">
                  <a:moveTo>
                    <a:pt x="0" y="0"/>
                  </a:moveTo>
                  <a:cubicBezTo>
                    <a:pt x="2213" y="297"/>
                    <a:pt x="9646" y="-430"/>
                    <a:pt x="13280" y="1783"/>
                  </a:cubicBezTo>
                  <a:cubicBezTo>
                    <a:pt x="16913" y="3996"/>
                    <a:pt x="20382" y="11363"/>
                    <a:pt x="21803" y="13280"/>
                  </a:cubicBezTo>
                </a:path>
              </a:pathLst>
            </a:custGeom>
            <a:noFill/>
            <a:ln cap="flat" cmpd="sng" w="19050">
              <a:solidFill>
                <a:srgbClr val="38761D"/>
              </a:solidFill>
              <a:prstDash val="solid"/>
              <a:round/>
              <a:headEnd len="lg" w="lg" type="none"/>
              <a:tailEnd len="lg" w="lg" type="stealth"/>
            </a:ln>
          </p:spPr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Restores: AZ aware</a:t>
            </a:r>
          </a:p>
        </p:txBody>
      </p:sp>
      <p:sp>
        <p:nvSpPr>
          <p:cNvPr id="450" name="Shape 450"/>
          <p:cNvSpPr txBox="1"/>
          <p:nvPr/>
        </p:nvSpPr>
        <p:spPr>
          <a:xfrm>
            <a:off x="3473700" y="1063375"/>
            <a:ext cx="2196600" cy="43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Source cluster</a:t>
            </a:r>
          </a:p>
        </p:txBody>
      </p:sp>
      <p:sp>
        <p:nvSpPr>
          <p:cNvPr id="451" name="Shape 451"/>
          <p:cNvSpPr txBox="1"/>
          <p:nvPr/>
        </p:nvSpPr>
        <p:spPr>
          <a:xfrm>
            <a:off x="3493800" y="4407125"/>
            <a:ext cx="2151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/>
              <a:t>Restored cluster</a:t>
            </a:r>
          </a:p>
        </p:txBody>
      </p:sp>
      <p:grpSp>
        <p:nvGrpSpPr>
          <p:cNvPr id="452" name="Shape 452"/>
          <p:cNvGrpSpPr/>
          <p:nvPr/>
        </p:nvGrpSpPr>
        <p:grpSpPr>
          <a:xfrm>
            <a:off x="1550753" y="1499271"/>
            <a:ext cx="6037693" cy="964060"/>
            <a:chOff x="997000" y="1185325"/>
            <a:chExt cx="7145200" cy="1140900"/>
          </a:xfrm>
        </p:grpSpPr>
        <p:grpSp>
          <p:nvGrpSpPr>
            <p:cNvPr id="453" name="Shape 453"/>
            <p:cNvGrpSpPr/>
            <p:nvPr/>
          </p:nvGrpSpPr>
          <p:grpSpPr>
            <a:xfrm>
              <a:off x="997000" y="1185325"/>
              <a:ext cx="857700" cy="1140900"/>
              <a:chOff x="2315250" y="1185325"/>
              <a:chExt cx="857700" cy="1140900"/>
            </a:xfrm>
          </p:grpSpPr>
          <p:sp>
            <p:nvSpPr>
              <p:cNvPr id="454" name="Shape 454"/>
              <p:cNvSpPr/>
              <p:nvPr/>
            </p:nvSpPr>
            <p:spPr>
              <a:xfrm>
                <a:off x="23152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F1C232"/>
              </a:solidFill>
              <a:ln cap="flat" cmpd="sng" w="9525">
                <a:solidFill>
                  <a:srgbClr val="F1C23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Shape 455"/>
              <p:cNvSpPr txBox="1"/>
              <p:nvPr/>
            </p:nvSpPr>
            <p:spPr>
              <a:xfrm>
                <a:off x="25320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1a</a:t>
                </a:r>
              </a:p>
            </p:txBody>
          </p:sp>
        </p:grpSp>
        <p:grpSp>
          <p:nvGrpSpPr>
            <p:cNvPr id="456" name="Shape 456"/>
            <p:cNvGrpSpPr/>
            <p:nvPr/>
          </p:nvGrpSpPr>
          <p:grpSpPr>
            <a:xfrm>
              <a:off x="2254500" y="1185325"/>
              <a:ext cx="857700" cy="1140900"/>
              <a:chOff x="4143150" y="1185325"/>
              <a:chExt cx="857700" cy="1140900"/>
            </a:xfrm>
          </p:grpSpPr>
          <p:sp>
            <p:nvSpPr>
              <p:cNvPr id="457" name="Shape 457"/>
              <p:cNvSpPr/>
              <p:nvPr/>
            </p:nvSpPr>
            <p:spPr>
              <a:xfrm>
                <a:off x="41431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93C47D"/>
              </a:solidFill>
              <a:ln cap="flat" cmpd="sng" w="952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Shape 458"/>
              <p:cNvSpPr txBox="1"/>
              <p:nvPr/>
            </p:nvSpPr>
            <p:spPr>
              <a:xfrm>
                <a:off x="43575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1c</a:t>
                </a:r>
              </a:p>
            </p:txBody>
          </p:sp>
        </p:grpSp>
        <p:grpSp>
          <p:nvGrpSpPr>
            <p:cNvPr id="459" name="Shape 459"/>
            <p:cNvGrpSpPr/>
            <p:nvPr/>
          </p:nvGrpSpPr>
          <p:grpSpPr>
            <a:xfrm>
              <a:off x="3512000" y="1185325"/>
              <a:ext cx="857700" cy="1140900"/>
              <a:chOff x="5971050" y="1185325"/>
              <a:chExt cx="857700" cy="1140900"/>
            </a:xfrm>
          </p:grpSpPr>
          <p:sp>
            <p:nvSpPr>
              <p:cNvPr id="460" name="Shape 460"/>
              <p:cNvSpPr/>
              <p:nvPr/>
            </p:nvSpPr>
            <p:spPr>
              <a:xfrm>
                <a:off x="59710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8E7CC3"/>
              </a:solidFill>
              <a:ln cap="flat" cmpd="sng" w="9525">
                <a:solidFill>
                  <a:srgbClr val="8E7CC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Shape 461"/>
              <p:cNvSpPr txBox="1"/>
              <p:nvPr/>
            </p:nvSpPr>
            <p:spPr>
              <a:xfrm>
                <a:off x="61878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1d</a:t>
                </a:r>
              </a:p>
            </p:txBody>
          </p:sp>
        </p:grpSp>
        <p:grpSp>
          <p:nvGrpSpPr>
            <p:cNvPr id="462" name="Shape 462"/>
            <p:cNvGrpSpPr/>
            <p:nvPr/>
          </p:nvGrpSpPr>
          <p:grpSpPr>
            <a:xfrm>
              <a:off x="4769500" y="1185325"/>
              <a:ext cx="857700" cy="1140900"/>
              <a:chOff x="2315250" y="1185325"/>
              <a:chExt cx="857700" cy="1140900"/>
            </a:xfrm>
          </p:grpSpPr>
          <p:sp>
            <p:nvSpPr>
              <p:cNvPr id="463" name="Shape 463"/>
              <p:cNvSpPr/>
              <p:nvPr/>
            </p:nvSpPr>
            <p:spPr>
              <a:xfrm>
                <a:off x="23152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F1C232"/>
              </a:solidFill>
              <a:ln cap="flat" cmpd="sng" w="9525">
                <a:solidFill>
                  <a:srgbClr val="F1C232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Shape 464"/>
              <p:cNvSpPr txBox="1"/>
              <p:nvPr/>
            </p:nvSpPr>
            <p:spPr>
              <a:xfrm>
                <a:off x="25320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1a</a:t>
                </a:r>
              </a:p>
            </p:txBody>
          </p:sp>
        </p:grpSp>
        <p:grpSp>
          <p:nvGrpSpPr>
            <p:cNvPr id="465" name="Shape 465"/>
            <p:cNvGrpSpPr/>
            <p:nvPr/>
          </p:nvGrpSpPr>
          <p:grpSpPr>
            <a:xfrm>
              <a:off x="6027000" y="1185325"/>
              <a:ext cx="857700" cy="1140900"/>
              <a:chOff x="4143150" y="1185325"/>
              <a:chExt cx="857700" cy="1140900"/>
            </a:xfrm>
          </p:grpSpPr>
          <p:sp>
            <p:nvSpPr>
              <p:cNvPr id="466" name="Shape 466"/>
              <p:cNvSpPr/>
              <p:nvPr/>
            </p:nvSpPr>
            <p:spPr>
              <a:xfrm>
                <a:off x="41431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93C47D"/>
              </a:solidFill>
              <a:ln cap="flat" cmpd="sng" w="9525">
                <a:solidFill>
                  <a:srgbClr val="93C47D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Shape 467"/>
              <p:cNvSpPr txBox="1"/>
              <p:nvPr/>
            </p:nvSpPr>
            <p:spPr>
              <a:xfrm>
                <a:off x="43575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1c</a:t>
                </a:r>
              </a:p>
            </p:txBody>
          </p:sp>
        </p:grpSp>
        <p:grpSp>
          <p:nvGrpSpPr>
            <p:cNvPr id="468" name="Shape 468"/>
            <p:cNvGrpSpPr/>
            <p:nvPr/>
          </p:nvGrpSpPr>
          <p:grpSpPr>
            <a:xfrm>
              <a:off x="7284500" y="1185325"/>
              <a:ext cx="857700" cy="1140900"/>
              <a:chOff x="5971050" y="1185325"/>
              <a:chExt cx="857700" cy="1140900"/>
            </a:xfrm>
          </p:grpSpPr>
          <p:sp>
            <p:nvSpPr>
              <p:cNvPr id="469" name="Shape 469"/>
              <p:cNvSpPr/>
              <p:nvPr/>
            </p:nvSpPr>
            <p:spPr>
              <a:xfrm>
                <a:off x="59710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8E7CC3"/>
              </a:solidFill>
              <a:ln cap="flat" cmpd="sng" w="9525">
                <a:solidFill>
                  <a:srgbClr val="8E7CC3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Shape 470"/>
              <p:cNvSpPr txBox="1"/>
              <p:nvPr/>
            </p:nvSpPr>
            <p:spPr>
              <a:xfrm>
                <a:off x="61878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1d</a:t>
                </a:r>
              </a:p>
            </p:txBody>
          </p:sp>
        </p:grpSp>
      </p:grpSp>
      <p:grpSp>
        <p:nvGrpSpPr>
          <p:cNvPr id="471" name="Shape 471"/>
          <p:cNvGrpSpPr/>
          <p:nvPr/>
        </p:nvGrpSpPr>
        <p:grpSpPr>
          <a:xfrm>
            <a:off x="1550753" y="3443058"/>
            <a:ext cx="6037693" cy="964060"/>
            <a:chOff x="997000" y="1185325"/>
            <a:chExt cx="7145200" cy="1140900"/>
          </a:xfrm>
        </p:grpSpPr>
        <p:grpSp>
          <p:nvGrpSpPr>
            <p:cNvPr id="472" name="Shape 472"/>
            <p:cNvGrpSpPr/>
            <p:nvPr/>
          </p:nvGrpSpPr>
          <p:grpSpPr>
            <a:xfrm>
              <a:off x="997000" y="1185325"/>
              <a:ext cx="857700" cy="1140900"/>
              <a:chOff x="2315250" y="1185325"/>
              <a:chExt cx="857700" cy="1140900"/>
            </a:xfrm>
          </p:grpSpPr>
          <p:sp>
            <p:nvSpPr>
              <p:cNvPr id="473" name="Shape 473"/>
              <p:cNvSpPr/>
              <p:nvPr/>
            </p:nvSpPr>
            <p:spPr>
              <a:xfrm>
                <a:off x="23152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FFD966"/>
              </a:solidFill>
              <a:ln cap="flat" cmpd="sng" w="9525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Shape 474"/>
              <p:cNvSpPr txBox="1"/>
              <p:nvPr/>
            </p:nvSpPr>
            <p:spPr>
              <a:xfrm>
                <a:off x="25320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1a</a:t>
                </a:r>
              </a:p>
            </p:txBody>
          </p:sp>
        </p:grpSp>
        <p:grpSp>
          <p:nvGrpSpPr>
            <p:cNvPr id="475" name="Shape 475"/>
            <p:cNvGrpSpPr/>
            <p:nvPr/>
          </p:nvGrpSpPr>
          <p:grpSpPr>
            <a:xfrm>
              <a:off x="2254500" y="1185325"/>
              <a:ext cx="857700" cy="1140900"/>
              <a:chOff x="4143150" y="1185325"/>
              <a:chExt cx="857700" cy="1140900"/>
            </a:xfrm>
          </p:grpSpPr>
          <p:sp>
            <p:nvSpPr>
              <p:cNvPr id="476" name="Shape 476"/>
              <p:cNvSpPr/>
              <p:nvPr/>
            </p:nvSpPr>
            <p:spPr>
              <a:xfrm>
                <a:off x="41431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B6D7A8"/>
              </a:solidFill>
              <a:ln cap="flat" cmpd="sng" w="9525">
                <a:solidFill>
                  <a:srgbClr val="B6D7A8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Shape 477"/>
              <p:cNvSpPr txBox="1"/>
              <p:nvPr/>
            </p:nvSpPr>
            <p:spPr>
              <a:xfrm>
                <a:off x="43575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1c</a:t>
                </a:r>
              </a:p>
            </p:txBody>
          </p:sp>
        </p:grpSp>
        <p:grpSp>
          <p:nvGrpSpPr>
            <p:cNvPr id="478" name="Shape 478"/>
            <p:cNvGrpSpPr/>
            <p:nvPr/>
          </p:nvGrpSpPr>
          <p:grpSpPr>
            <a:xfrm>
              <a:off x="3512000" y="1185325"/>
              <a:ext cx="857700" cy="1140900"/>
              <a:chOff x="5971050" y="1185325"/>
              <a:chExt cx="857700" cy="1140900"/>
            </a:xfrm>
          </p:grpSpPr>
          <p:sp>
            <p:nvSpPr>
              <p:cNvPr id="479" name="Shape 479"/>
              <p:cNvSpPr/>
              <p:nvPr/>
            </p:nvSpPr>
            <p:spPr>
              <a:xfrm>
                <a:off x="59710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B4A7D6"/>
              </a:solidFill>
              <a:ln cap="flat" cmpd="sng" w="9525">
                <a:solidFill>
                  <a:srgbClr val="B4A7D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Shape 480"/>
              <p:cNvSpPr txBox="1"/>
              <p:nvPr/>
            </p:nvSpPr>
            <p:spPr>
              <a:xfrm>
                <a:off x="61878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1d</a:t>
                </a:r>
              </a:p>
            </p:txBody>
          </p:sp>
        </p:grpSp>
        <p:grpSp>
          <p:nvGrpSpPr>
            <p:cNvPr id="481" name="Shape 481"/>
            <p:cNvGrpSpPr/>
            <p:nvPr/>
          </p:nvGrpSpPr>
          <p:grpSpPr>
            <a:xfrm>
              <a:off x="4769500" y="1185325"/>
              <a:ext cx="857700" cy="1140900"/>
              <a:chOff x="2315250" y="1185325"/>
              <a:chExt cx="857700" cy="1140900"/>
            </a:xfrm>
          </p:grpSpPr>
          <p:sp>
            <p:nvSpPr>
              <p:cNvPr id="482" name="Shape 482"/>
              <p:cNvSpPr/>
              <p:nvPr/>
            </p:nvSpPr>
            <p:spPr>
              <a:xfrm>
                <a:off x="23152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FFD966"/>
              </a:solidFill>
              <a:ln cap="flat" cmpd="sng" w="9525">
                <a:solidFill>
                  <a:srgbClr val="FFD96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Shape 483"/>
              <p:cNvSpPr txBox="1"/>
              <p:nvPr/>
            </p:nvSpPr>
            <p:spPr>
              <a:xfrm>
                <a:off x="25320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1a</a:t>
                </a:r>
              </a:p>
            </p:txBody>
          </p:sp>
        </p:grpSp>
        <p:grpSp>
          <p:nvGrpSpPr>
            <p:cNvPr id="484" name="Shape 484"/>
            <p:cNvGrpSpPr/>
            <p:nvPr/>
          </p:nvGrpSpPr>
          <p:grpSpPr>
            <a:xfrm>
              <a:off x="6027000" y="1185325"/>
              <a:ext cx="857700" cy="1140900"/>
              <a:chOff x="4143150" y="1185325"/>
              <a:chExt cx="857700" cy="1140900"/>
            </a:xfrm>
          </p:grpSpPr>
          <p:sp>
            <p:nvSpPr>
              <p:cNvPr id="485" name="Shape 485"/>
              <p:cNvSpPr/>
              <p:nvPr/>
            </p:nvSpPr>
            <p:spPr>
              <a:xfrm>
                <a:off x="41431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B6D7A8"/>
              </a:solidFill>
              <a:ln cap="flat" cmpd="sng" w="9525">
                <a:solidFill>
                  <a:srgbClr val="B6D7A8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Shape 486"/>
              <p:cNvSpPr txBox="1"/>
              <p:nvPr/>
            </p:nvSpPr>
            <p:spPr>
              <a:xfrm>
                <a:off x="43575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1c</a:t>
                </a:r>
              </a:p>
            </p:txBody>
          </p:sp>
        </p:grpSp>
        <p:grpSp>
          <p:nvGrpSpPr>
            <p:cNvPr id="487" name="Shape 487"/>
            <p:cNvGrpSpPr/>
            <p:nvPr/>
          </p:nvGrpSpPr>
          <p:grpSpPr>
            <a:xfrm>
              <a:off x="7284500" y="1185325"/>
              <a:ext cx="857700" cy="1140900"/>
              <a:chOff x="5971050" y="1185325"/>
              <a:chExt cx="857700" cy="1140900"/>
            </a:xfrm>
          </p:grpSpPr>
          <p:sp>
            <p:nvSpPr>
              <p:cNvPr id="488" name="Shape 488"/>
              <p:cNvSpPr/>
              <p:nvPr/>
            </p:nvSpPr>
            <p:spPr>
              <a:xfrm>
                <a:off x="5971050" y="1185325"/>
                <a:ext cx="857700" cy="1140900"/>
              </a:xfrm>
              <a:prstGeom prst="can">
                <a:avLst>
                  <a:gd fmla="val 25000" name="adj"/>
                </a:avLst>
              </a:prstGeom>
              <a:solidFill>
                <a:srgbClr val="B4A7D6"/>
              </a:solidFill>
              <a:ln cap="flat" cmpd="sng" w="9525">
                <a:solidFill>
                  <a:srgbClr val="B4A7D6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Shape 489"/>
              <p:cNvSpPr txBox="1"/>
              <p:nvPr/>
            </p:nvSpPr>
            <p:spPr>
              <a:xfrm>
                <a:off x="6187800" y="1579825"/>
                <a:ext cx="424200" cy="35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100"/>
                  <a:t>1d</a:t>
                </a:r>
              </a:p>
            </p:txBody>
          </p:sp>
        </p:grpSp>
      </p:grpSp>
      <p:grpSp>
        <p:nvGrpSpPr>
          <p:cNvPr id="490" name="Shape 490"/>
          <p:cNvGrpSpPr/>
          <p:nvPr/>
        </p:nvGrpSpPr>
        <p:grpSpPr>
          <a:xfrm>
            <a:off x="1913131" y="2463332"/>
            <a:ext cx="5312937" cy="979800"/>
            <a:chOff x="1913131" y="2463332"/>
            <a:chExt cx="5312937" cy="979800"/>
          </a:xfrm>
        </p:grpSpPr>
        <p:cxnSp>
          <p:nvCxnSpPr>
            <p:cNvPr id="491" name="Shape 491"/>
            <p:cNvCxnSpPr>
              <a:stCxn id="454" idx="3"/>
              <a:endCxn id="473" idx="1"/>
            </p:cNvCxnSpPr>
            <p:nvPr/>
          </p:nvCxnSpPr>
          <p:spPr>
            <a:xfrm>
              <a:off x="1913131" y="2463332"/>
              <a:ext cx="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92" name="Shape 492"/>
            <p:cNvCxnSpPr>
              <a:stCxn id="460" idx="3"/>
              <a:endCxn id="479" idx="1"/>
            </p:cNvCxnSpPr>
            <p:nvPr/>
          </p:nvCxnSpPr>
          <p:spPr>
            <a:xfrm>
              <a:off x="4038306" y="2463332"/>
              <a:ext cx="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93" name="Shape 493"/>
            <p:cNvCxnSpPr>
              <a:stCxn id="469" idx="3"/>
              <a:endCxn id="488" idx="1"/>
            </p:cNvCxnSpPr>
            <p:nvPr/>
          </p:nvCxnSpPr>
          <p:spPr>
            <a:xfrm>
              <a:off x="7226068" y="2463332"/>
              <a:ext cx="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94" name="Shape 494"/>
            <p:cNvCxnSpPr>
              <a:stCxn id="463" idx="3"/>
              <a:endCxn id="482" idx="1"/>
            </p:cNvCxnSpPr>
            <p:nvPr/>
          </p:nvCxnSpPr>
          <p:spPr>
            <a:xfrm>
              <a:off x="5100893" y="2463332"/>
              <a:ext cx="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95" name="Shape 495"/>
            <p:cNvCxnSpPr>
              <a:stCxn id="466" idx="3"/>
              <a:endCxn id="485" idx="1"/>
            </p:cNvCxnSpPr>
            <p:nvPr/>
          </p:nvCxnSpPr>
          <p:spPr>
            <a:xfrm>
              <a:off x="6163481" y="2463332"/>
              <a:ext cx="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96" name="Shape 496"/>
            <p:cNvCxnSpPr>
              <a:stCxn id="457" idx="3"/>
              <a:endCxn id="476" idx="1"/>
            </p:cNvCxnSpPr>
            <p:nvPr/>
          </p:nvCxnSpPr>
          <p:spPr>
            <a:xfrm>
              <a:off x="2975718" y="2463332"/>
              <a:ext cx="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grpSp>
        <p:nvGrpSpPr>
          <p:cNvPr id="497" name="Shape 497"/>
          <p:cNvGrpSpPr/>
          <p:nvPr/>
        </p:nvGrpSpPr>
        <p:grpSpPr>
          <a:xfrm>
            <a:off x="1913068" y="2463332"/>
            <a:ext cx="5313012" cy="979800"/>
            <a:chOff x="1913068" y="2463332"/>
            <a:chExt cx="5313012" cy="979800"/>
          </a:xfrm>
        </p:grpSpPr>
        <p:cxnSp>
          <p:nvCxnSpPr>
            <p:cNvPr id="498" name="Shape 498"/>
            <p:cNvCxnSpPr>
              <a:stCxn id="454" idx="3"/>
              <a:endCxn id="476" idx="1"/>
            </p:cNvCxnSpPr>
            <p:nvPr/>
          </p:nvCxnSpPr>
          <p:spPr>
            <a:xfrm>
              <a:off x="1913131" y="2463332"/>
              <a:ext cx="106260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499" name="Shape 499"/>
            <p:cNvCxnSpPr>
              <a:stCxn id="457" idx="3"/>
              <a:endCxn id="479" idx="1"/>
            </p:cNvCxnSpPr>
            <p:nvPr/>
          </p:nvCxnSpPr>
          <p:spPr>
            <a:xfrm>
              <a:off x="2975718" y="2463332"/>
              <a:ext cx="106260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00" name="Shape 500"/>
            <p:cNvCxnSpPr>
              <a:stCxn id="460" idx="3"/>
              <a:endCxn id="482" idx="1"/>
            </p:cNvCxnSpPr>
            <p:nvPr/>
          </p:nvCxnSpPr>
          <p:spPr>
            <a:xfrm>
              <a:off x="4038306" y="2463332"/>
              <a:ext cx="106260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01" name="Shape 501"/>
            <p:cNvCxnSpPr>
              <a:stCxn id="463" idx="3"/>
              <a:endCxn id="485" idx="1"/>
            </p:cNvCxnSpPr>
            <p:nvPr/>
          </p:nvCxnSpPr>
          <p:spPr>
            <a:xfrm>
              <a:off x="5100893" y="2463332"/>
              <a:ext cx="106260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02" name="Shape 502"/>
            <p:cNvCxnSpPr>
              <a:stCxn id="466" idx="3"/>
              <a:endCxn id="488" idx="1"/>
            </p:cNvCxnSpPr>
            <p:nvPr/>
          </p:nvCxnSpPr>
          <p:spPr>
            <a:xfrm>
              <a:off x="6163481" y="2463332"/>
              <a:ext cx="106260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503" name="Shape 503"/>
            <p:cNvCxnSpPr>
              <a:stCxn id="469" idx="3"/>
              <a:endCxn id="473" idx="1"/>
            </p:cNvCxnSpPr>
            <p:nvPr/>
          </p:nvCxnSpPr>
          <p:spPr>
            <a:xfrm flipH="1">
              <a:off x="1913068" y="2463332"/>
              <a:ext cx="5313000" cy="9798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Implementation details</a:t>
            </a:r>
          </a:p>
        </p:txBody>
      </p:sp>
      <p:sp>
        <p:nvSpPr>
          <p:cNvPr id="509" name="Shape 509"/>
          <p:cNvSpPr txBox="1"/>
          <p:nvPr>
            <p:ph idx="3" type="body"/>
          </p:nvPr>
        </p:nvSpPr>
        <p:spPr>
          <a:xfrm>
            <a:off x="457200" y="1319099"/>
            <a:ext cx="5266800" cy="2476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Snapshot ID</a:t>
            </a:r>
          </a:p>
          <a:p>
            <a:pPr indent="-317500" lvl="1" marL="91440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400">
                <a:solidFill>
                  <a:srgbClr val="FFFFFF"/>
                </a:solidFill>
              </a:rPr>
              <a:t>Datetime stamp (start of backup)</a:t>
            </a:r>
          </a:p>
          <a:p>
            <a:pPr indent="-317500" lvl="1" marL="91440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400">
                <a:solidFill>
                  <a:srgbClr val="FFFFFF"/>
                </a:solidFill>
              </a:rPr>
              <a:t>Restore defaults to latest</a:t>
            </a:r>
          </a:p>
          <a:p>
            <a:pPr indent="-342900" lvl="0" marL="457200">
              <a:spcBef>
                <a:spcPts val="0"/>
              </a:spcBef>
              <a:buClr>
                <a:srgbClr val="FFFFFF"/>
              </a:buClr>
              <a:buSzPct val="100000"/>
              <a:buFont typeface="Courier New"/>
              <a:buChar char="●"/>
            </a:pPr>
            <a:r>
              <a:rPr lang="en" sz="1800">
                <a:solidFill>
                  <a:srgbClr val="FFFFFF"/>
                </a:solidFill>
              </a:rPr>
              <a:t>Restores use </a:t>
            </a:r>
            <a:r>
              <a:rPr lang="en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auto_bootstrap: false</a:t>
            </a:r>
          </a:p>
          <a:p>
            <a:pPr indent="-317500" lvl="1" marL="91440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400">
                <a:solidFill>
                  <a:srgbClr val="FFFFFF"/>
                </a:solidFill>
              </a:rPr>
              <a:t>Nodes already have their data!</a:t>
            </a:r>
          </a:p>
          <a:p>
            <a:pPr indent="-342900" lvl="0" marL="45720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800">
                <a:solidFill>
                  <a:srgbClr val="FFFFFF"/>
                </a:solidFill>
              </a:rPr>
              <a:t>Anti-corruption measures</a:t>
            </a:r>
          </a:p>
          <a:p>
            <a:pPr indent="-317500" lvl="1" marL="91440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400">
                <a:solidFill>
                  <a:srgbClr val="FFFFFF"/>
                </a:solidFill>
              </a:rPr>
              <a:t>Metadata manifest created after backup has succeeded</a:t>
            </a:r>
          </a:p>
          <a:p>
            <a:pPr indent="-317500" lvl="1" marL="914400" rtl="0">
              <a:spcBef>
                <a:spcPts val="0"/>
              </a:spcBef>
              <a:buClr>
                <a:srgbClr val="FFFFFF"/>
              </a:buClr>
              <a:buSzPct val="100000"/>
              <a:buChar char="○"/>
            </a:pPr>
            <a:r>
              <a:rPr lang="en" sz="1400">
                <a:solidFill>
                  <a:srgbClr val="FFFFFF"/>
                </a:solidFill>
              </a:rPr>
              <a:t>If any node fails, entire restore fails</a:t>
            </a:r>
          </a:p>
        </p:txBody>
      </p:sp>
      <p:pic>
        <p:nvPicPr>
          <p:cNvPr id="510" name="Shape 5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2499" y="717586"/>
            <a:ext cx="2278347" cy="3679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Extras</a:t>
            </a:r>
          </a:p>
        </p:txBody>
      </p:sp>
      <p:sp>
        <p:nvSpPr>
          <p:cNvPr id="516" name="Shape 516"/>
          <p:cNvSpPr txBox="1"/>
          <p:nvPr>
            <p:ph idx="3" type="body"/>
          </p:nvPr>
        </p:nvSpPr>
        <p:spPr>
          <a:xfrm>
            <a:off x="457200" y="1328574"/>
            <a:ext cx="5266800" cy="246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Automated runs using cron job, Ansible Tower or CD frameworks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Restricted-access backups for dev teams using internal service</a:t>
            </a:r>
          </a:p>
        </p:txBody>
      </p:sp>
      <p:pic>
        <p:nvPicPr>
          <p:cNvPr id="517" name="Shape 5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2494" y="1127312"/>
            <a:ext cx="2166650" cy="288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Conclusions</a:t>
            </a:r>
          </a:p>
        </p:txBody>
      </p:sp>
      <p:sp>
        <p:nvSpPr>
          <p:cNvPr id="523" name="Shape 523"/>
          <p:cNvSpPr txBox="1"/>
          <p:nvPr>
            <p:ph idx="3" type="body"/>
          </p:nvPr>
        </p:nvSpPr>
        <p:spPr>
          <a:xfrm>
            <a:off x="457200" y="1317749"/>
            <a:ext cx="5266800" cy="247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Restore-focused backups are imperative for consistent restores</a:t>
            </a:r>
            <a:br>
              <a:rPr lang="en" sz="1800"/>
            </a:b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Ansible is easy to work with and provides centralized control with a distributed workload</a:t>
            </a:r>
            <a:br>
              <a:rPr lang="en" sz="1800"/>
            </a:b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Reliable backup restores are powerful and versatile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7553" y="930673"/>
            <a:ext cx="1771574" cy="119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943" y="2487419"/>
            <a:ext cx="1604794" cy="1604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457200" y="178003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467543" y="2788146"/>
            <a:ext cx="8225400" cy="64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457204" y="204787"/>
            <a:ext cx="3008399" cy="871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Ansible playbook sample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3575050" y="204790"/>
            <a:ext cx="5111700" cy="438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---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- hosts: &lt; host group specification &gt;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serial: 1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pre_tasks: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- name: ask for human confirmation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local_action: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module: pause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prompt: Confirm action on {{ play_hosts | length }} hosts?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run_once: yes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tags: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- always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- hostcount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 more setup tasks 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roles: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- role: base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- role: cassandra-install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- role: cassandra-configure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post_tasks: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- name: wait to make sure cassandra is up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wait_for: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host: '{{ inventory_hostname }}'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port: 9160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delay: "{{ pause_time | default(15) }}"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  timeout: "{{ listen_timeout | default(120) }}"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  ignore_errors: yes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 more post-startup tasks &gt;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- name: install and configure alerts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latin typeface="Courier New"/>
                <a:ea typeface="Courier New"/>
                <a:cs typeface="Courier New"/>
                <a:sym typeface="Courier New"/>
              </a:rPr>
              <a:t>  include: monitoring.yml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i="1" lang="en" sz="9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&lt; more plays &gt;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900"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116" name="Shape 116"/>
          <p:cNvGrpSpPr/>
          <p:nvPr/>
        </p:nvGrpSpPr>
        <p:grpSpPr>
          <a:xfrm>
            <a:off x="2293200" y="455853"/>
            <a:ext cx="1452600" cy="3314973"/>
            <a:chOff x="2293200" y="455875"/>
            <a:chExt cx="1452600" cy="3701400"/>
          </a:xfrm>
        </p:grpSpPr>
        <p:sp>
          <p:nvSpPr>
            <p:cNvPr id="117" name="Shape 117"/>
            <p:cNvSpPr/>
            <p:nvPr/>
          </p:nvSpPr>
          <p:spPr>
            <a:xfrm>
              <a:off x="3465600" y="455875"/>
              <a:ext cx="280200" cy="37014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 txBox="1"/>
            <p:nvPr/>
          </p:nvSpPr>
          <p:spPr>
            <a:xfrm>
              <a:off x="2293200" y="2140075"/>
              <a:ext cx="11724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4"/>
                  </a:solidFill>
                </a:rPr>
                <a:t>A single “play”</a:t>
              </a:r>
            </a:p>
          </p:txBody>
        </p:sp>
      </p:grpSp>
      <p:grpSp>
        <p:nvGrpSpPr>
          <p:cNvPr id="119" name="Shape 119"/>
          <p:cNvGrpSpPr/>
          <p:nvPr/>
        </p:nvGrpSpPr>
        <p:grpSpPr>
          <a:xfrm>
            <a:off x="5966075" y="2046475"/>
            <a:ext cx="2108100" cy="520200"/>
            <a:chOff x="5966075" y="2046475"/>
            <a:chExt cx="2108100" cy="520200"/>
          </a:xfrm>
        </p:grpSpPr>
        <p:sp>
          <p:nvSpPr>
            <p:cNvPr id="120" name="Shape 120"/>
            <p:cNvSpPr/>
            <p:nvPr/>
          </p:nvSpPr>
          <p:spPr>
            <a:xfrm>
              <a:off x="5966075" y="2046475"/>
              <a:ext cx="406200" cy="5202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 txBox="1"/>
            <p:nvPr/>
          </p:nvSpPr>
          <p:spPr>
            <a:xfrm>
              <a:off x="6372275" y="2140075"/>
              <a:ext cx="17019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6"/>
                  </a:solidFill>
                </a:rPr>
                <a:t>Roles define complex, repeatable rule sets</a:t>
              </a:r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312600" y="1035650"/>
            <a:ext cx="3948900" cy="2016900"/>
            <a:chOff x="312600" y="1035650"/>
            <a:chExt cx="3948900" cy="2016900"/>
          </a:xfrm>
        </p:grpSpPr>
        <p:sp>
          <p:nvSpPr>
            <p:cNvPr id="123" name="Shape 123"/>
            <p:cNvSpPr txBox="1"/>
            <p:nvPr/>
          </p:nvSpPr>
          <p:spPr>
            <a:xfrm>
              <a:off x="312600" y="1741250"/>
              <a:ext cx="19806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5"/>
                  </a:solidFill>
                </a:rPr>
                <a:t>Can execute on local or remote host</a:t>
              </a:r>
            </a:p>
          </p:txBody>
        </p:sp>
        <p:cxnSp>
          <p:nvCxnSpPr>
            <p:cNvPr id="124" name="Shape 124"/>
            <p:cNvCxnSpPr>
              <a:stCxn id="123" idx="0"/>
            </p:cNvCxnSpPr>
            <p:nvPr/>
          </p:nvCxnSpPr>
          <p:spPr>
            <a:xfrm rot="-5400000">
              <a:off x="2374950" y="-36400"/>
              <a:ext cx="705600" cy="2849700"/>
            </a:xfrm>
            <a:prstGeom prst="curved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125" name="Shape 125"/>
            <p:cNvCxnSpPr>
              <a:stCxn id="123" idx="2"/>
            </p:cNvCxnSpPr>
            <p:nvPr/>
          </p:nvCxnSpPr>
          <p:spPr>
            <a:xfrm flipH="1" rot="-5400000">
              <a:off x="2293050" y="1084100"/>
              <a:ext cx="978300" cy="2958600"/>
            </a:xfrm>
            <a:prstGeom prst="curved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stealth"/>
            </a:ln>
          </p:spPr>
        </p:cxnSp>
      </p:grpSp>
      <p:grpSp>
        <p:nvGrpSpPr>
          <p:cNvPr id="126" name="Shape 126"/>
          <p:cNvGrpSpPr/>
          <p:nvPr/>
        </p:nvGrpSpPr>
        <p:grpSpPr>
          <a:xfrm>
            <a:off x="5202950" y="1521250"/>
            <a:ext cx="2031300" cy="366600"/>
            <a:chOff x="5202950" y="1521250"/>
            <a:chExt cx="2031300" cy="366600"/>
          </a:xfrm>
        </p:grpSpPr>
        <p:sp>
          <p:nvSpPr>
            <p:cNvPr id="127" name="Shape 127"/>
            <p:cNvSpPr/>
            <p:nvPr/>
          </p:nvSpPr>
          <p:spPr>
            <a:xfrm>
              <a:off x="5202950" y="1521250"/>
              <a:ext cx="222900" cy="3666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 txBox="1"/>
            <p:nvPr/>
          </p:nvSpPr>
          <p:spPr>
            <a:xfrm>
              <a:off x="5425850" y="1538050"/>
              <a:ext cx="18084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1"/>
                  </a:solidFill>
                </a:rPr>
                <a:t>Tags allow task filtering</a:t>
              </a:r>
            </a:p>
          </p:txBody>
        </p:sp>
      </p:grpSp>
      <p:sp>
        <p:nvSpPr>
          <p:cNvPr id="129" name="Shape 129"/>
          <p:cNvSpPr txBox="1"/>
          <p:nvPr/>
        </p:nvSpPr>
        <p:spPr>
          <a:xfrm>
            <a:off x="6991150" y="702650"/>
            <a:ext cx="1695600" cy="3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chemeClr val="accent2"/>
                </a:solidFill>
              </a:rPr>
              <a:t>One host at a time (default: all in parallel)</a:t>
            </a:r>
          </a:p>
        </p:txBody>
      </p:sp>
      <p:cxnSp>
        <p:nvCxnSpPr>
          <p:cNvPr id="130" name="Shape 130"/>
          <p:cNvCxnSpPr>
            <a:stCxn id="129" idx="1"/>
          </p:cNvCxnSpPr>
          <p:nvPr/>
        </p:nvCxnSpPr>
        <p:spPr>
          <a:xfrm rot="10800000">
            <a:off x="4623250" y="649250"/>
            <a:ext cx="2367900" cy="219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lg" w="lg" type="none"/>
            <a:tailEnd len="lg" w="lg" type="stealth"/>
          </a:ln>
        </p:spPr>
      </p:cxnSp>
      <p:grpSp>
        <p:nvGrpSpPr>
          <p:cNvPr id="131" name="Shape 131"/>
          <p:cNvGrpSpPr/>
          <p:nvPr/>
        </p:nvGrpSpPr>
        <p:grpSpPr>
          <a:xfrm>
            <a:off x="1679400" y="3744000"/>
            <a:ext cx="2066400" cy="322200"/>
            <a:chOff x="1679400" y="4008750"/>
            <a:chExt cx="2066400" cy="322200"/>
          </a:xfrm>
        </p:grpSpPr>
        <p:sp>
          <p:nvSpPr>
            <p:cNvPr id="132" name="Shape 132"/>
            <p:cNvSpPr/>
            <p:nvPr/>
          </p:nvSpPr>
          <p:spPr>
            <a:xfrm>
              <a:off x="3465600" y="4038449"/>
              <a:ext cx="280200" cy="262800"/>
            </a:xfrm>
            <a:prstGeom prst="leftBrace">
              <a:avLst>
                <a:gd fmla="val 8333" name="adj1"/>
                <a:gd fmla="val 50000" name="adj2"/>
              </a:avLst>
            </a:prstGeom>
            <a:noFill/>
            <a:ln cap="flat" cmpd="sng" w="19050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 txBox="1"/>
            <p:nvPr/>
          </p:nvSpPr>
          <p:spPr>
            <a:xfrm>
              <a:off x="1679400" y="4008750"/>
              <a:ext cx="17862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6"/>
                  </a:solidFill>
                </a:rPr>
                <a:t>Import other playbooks</a:t>
              </a:r>
            </a:p>
          </p:txBody>
        </p:sp>
      </p:grpSp>
      <p:grpSp>
        <p:nvGrpSpPr>
          <p:cNvPr id="134" name="Shape 134"/>
          <p:cNvGrpSpPr/>
          <p:nvPr/>
        </p:nvGrpSpPr>
        <p:grpSpPr>
          <a:xfrm>
            <a:off x="6600300" y="1417200"/>
            <a:ext cx="2229900" cy="1640175"/>
            <a:chOff x="6600300" y="1417200"/>
            <a:chExt cx="2229900" cy="1640175"/>
          </a:xfrm>
        </p:grpSpPr>
        <p:sp>
          <p:nvSpPr>
            <p:cNvPr id="135" name="Shape 135"/>
            <p:cNvSpPr txBox="1"/>
            <p:nvPr/>
          </p:nvSpPr>
          <p:spPr>
            <a:xfrm>
              <a:off x="7492500" y="2691075"/>
              <a:ext cx="13377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4"/>
                  </a:solidFill>
                </a:rPr>
                <a:t>Built-in variables</a:t>
              </a:r>
            </a:p>
          </p:txBody>
        </p:sp>
        <p:cxnSp>
          <p:nvCxnSpPr>
            <p:cNvPr id="136" name="Shape 136"/>
            <p:cNvCxnSpPr>
              <a:stCxn id="135" idx="1"/>
            </p:cNvCxnSpPr>
            <p:nvPr/>
          </p:nvCxnSpPr>
          <p:spPr>
            <a:xfrm flipH="1">
              <a:off x="6600300" y="2852175"/>
              <a:ext cx="892200" cy="205200"/>
            </a:xfrm>
            <a:prstGeom prst="curved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37" name="Shape 137"/>
            <p:cNvSpPr/>
            <p:nvPr/>
          </p:nvSpPr>
          <p:spPr>
            <a:xfrm>
              <a:off x="6976925" y="1417200"/>
              <a:ext cx="1619200" cy="1313125"/>
            </a:xfrm>
            <a:custGeom>
              <a:pathLst>
                <a:path extrusionOk="0" h="52525" w="64768">
                  <a:moveTo>
                    <a:pt x="44993" y="52525"/>
                  </a:moveTo>
                  <a:cubicBezTo>
                    <a:pt x="48032" y="50542"/>
                    <a:pt x="70726" y="49386"/>
                    <a:pt x="63228" y="40632"/>
                  </a:cubicBezTo>
                  <a:cubicBezTo>
                    <a:pt x="55729" y="31877"/>
                    <a:pt x="10538" y="6772"/>
                    <a:pt x="0" y="0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stealth"/>
            </a:ln>
          </p:spPr>
        </p:sp>
      </p:grpSp>
      <p:grpSp>
        <p:nvGrpSpPr>
          <p:cNvPr id="138" name="Shape 138"/>
          <p:cNvGrpSpPr/>
          <p:nvPr/>
        </p:nvGrpSpPr>
        <p:grpSpPr>
          <a:xfrm>
            <a:off x="5966075" y="3532479"/>
            <a:ext cx="2908700" cy="484145"/>
            <a:chOff x="5966075" y="3532479"/>
            <a:chExt cx="2908700" cy="484145"/>
          </a:xfrm>
        </p:grpSpPr>
        <p:sp>
          <p:nvSpPr>
            <p:cNvPr id="139" name="Shape 139"/>
            <p:cNvSpPr txBox="1"/>
            <p:nvPr/>
          </p:nvSpPr>
          <p:spPr>
            <a:xfrm>
              <a:off x="7202575" y="3694425"/>
              <a:ext cx="1672200" cy="32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200">
                  <a:solidFill>
                    <a:schemeClr val="accent5"/>
                  </a:solidFill>
                </a:rPr>
                <a:t>Template with default</a:t>
              </a:r>
            </a:p>
          </p:txBody>
        </p:sp>
        <p:cxnSp>
          <p:nvCxnSpPr>
            <p:cNvPr id="140" name="Shape 140"/>
            <p:cNvCxnSpPr>
              <a:stCxn id="139" idx="1"/>
            </p:cNvCxnSpPr>
            <p:nvPr/>
          </p:nvCxnSpPr>
          <p:spPr>
            <a:xfrm rot="10800000">
              <a:off x="6907675" y="3538125"/>
              <a:ext cx="294900" cy="317400"/>
            </a:xfrm>
            <a:prstGeom prst="curvedConnector2">
              <a:avLst/>
            </a:pr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sp>
          <p:nvSpPr>
            <p:cNvPr id="141" name="Shape 141"/>
            <p:cNvSpPr/>
            <p:nvPr/>
          </p:nvSpPr>
          <p:spPr>
            <a:xfrm>
              <a:off x="5966075" y="3532479"/>
              <a:ext cx="1234275" cy="328675"/>
            </a:xfrm>
            <a:custGeom>
              <a:pathLst>
                <a:path extrusionOk="0" h="13147" w="49371">
                  <a:moveTo>
                    <a:pt x="49371" y="13147"/>
                  </a:moveTo>
                  <a:cubicBezTo>
                    <a:pt x="45175" y="12288"/>
                    <a:pt x="32027" y="10042"/>
                    <a:pt x="24198" y="7994"/>
                  </a:cubicBezTo>
                  <a:cubicBezTo>
                    <a:pt x="16368" y="5945"/>
                    <a:pt x="6359" y="2179"/>
                    <a:pt x="2395" y="858"/>
                  </a:cubicBezTo>
                  <a:cubicBezTo>
                    <a:pt x="-1569" y="-463"/>
                    <a:pt x="743" y="198"/>
                    <a:pt x="413" y="66"/>
                  </a:cubicBez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lg" w="lg" type="none"/>
              <a:tailEnd len="lg" w="lg" type="stealth"/>
            </a:ln>
          </p:spPr>
        </p:sp>
      </p:grpSp>
      <p:sp>
        <p:nvSpPr>
          <p:cNvPr id="142" name="Shape 142"/>
          <p:cNvSpPr txBox="1"/>
          <p:nvPr/>
        </p:nvSpPr>
        <p:spPr>
          <a:xfrm>
            <a:off x="791550" y="4491725"/>
            <a:ext cx="6381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ansible-playbook path/to/sample_playbook.yml -i host_file -e "listen_timeout=30"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366625" y="4237700"/>
            <a:ext cx="13128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1000">
                <a:solidFill>
                  <a:schemeClr val="accent1"/>
                </a:solidFill>
              </a:rPr>
              <a:t>Sample command: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Knewton’s Cassandra deployment</a:t>
            </a: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457200" y="1200150"/>
            <a:ext cx="8229600" cy="3200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Running on AWS instances in a VPC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Ansible repo contains: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Dynamic host inventory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Configuration details for Cassandra nodes</a:t>
            </a:r>
          </a:p>
          <a:p>
            <a:pPr indent="-323850" lvl="2" marL="1371600" rtl="0">
              <a:spcBef>
                <a:spcPts val="0"/>
              </a:spcBef>
              <a:buSzPct val="100000"/>
              <a:buChar char="■"/>
            </a:pPr>
            <a:r>
              <a:rPr lang="en" sz="1500"/>
              <a:t>Config file templates (</a:t>
            </a:r>
            <a:r>
              <a:rPr lang="en" sz="1500">
                <a:latin typeface="Courier New"/>
                <a:ea typeface="Courier New"/>
                <a:cs typeface="Courier New"/>
                <a:sym typeface="Courier New"/>
              </a:rPr>
              <a:t>cassandra.yaml</a:t>
            </a:r>
            <a:r>
              <a:rPr lang="en" sz="1500"/>
              <a:t>, etc)</a:t>
            </a:r>
          </a:p>
          <a:p>
            <a:pPr indent="-323850" lvl="2" marL="1371600" rtl="0">
              <a:spcBef>
                <a:spcPts val="0"/>
              </a:spcBef>
              <a:buSzPct val="100000"/>
              <a:buChar char="■"/>
            </a:pPr>
            <a:r>
              <a:rPr lang="en" sz="1500"/>
              <a:t>Variable defaults</a:t>
            </a:r>
          </a:p>
          <a:p>
            <a:pPr indent="-330200" lvl="1" marL="914400" rtl="0">
              <a:spcBef>
                <a:spcPts val="0"/>
              </a:spcBef>
              <a:buSzPct val="100000"/>
              <a:buChar char="○"/>
            </a:pPr>
            <a:r>
              <a:rPr lang="en" sz="1600"/>
              <a:t>Roles and playbooks for Cassandra node operations:</a:t>
            </a:r>
          </a:p>
          <a:p>
            <a:pPr indent="-323850" lvl="2" marL="1371600" rtl="0">
              <a:spcBef>
                <a:spcPts val="0"/>
              </a:spcBef>
              <a:buSzPct val="100000"/>
              <a:buChar char="■"/>
            </a:pPr>
            <a:r>
              <a:rPr lang="en" sz="1500"/>
              <a:t>Create / provision new nodes</a:t>
            </a:r>
          </a:p>
          <a:p>
            <a:pPr indent="-323850" lvl="2" marL="1371600" rtl="0">
              <a:spcBef>
                <a:spcPts val="0"/>
              </a:spcBef>
              <a:buSzPct val="100000"/>
              <a:buChar char="■"/>
            </a:pPr>
            <a:r>
              <a:rPr lang="en" sz="1500"/>
              <a:t>Rolling restart a cluster</a:t>
            </a:r>
          </a:p>
          <a:p>
            <a:pPr indent="-323850" lvl="2" marL="1371600" rtl="0">
              <a:spcBef>
                <a:spcPts val="0"/>
              </a:spcBef>
              <a:buSzPct val="100000"/>
              <a:buChar char="■"/>
            </a:pPr>
            <a:r>
              <a:rPr lang="en" sz="1500"/>
              <a:t>Upgrade a cluster</a:t>
            </a:r>
          </a:p>
          <a:p>
            <a:pPr indent="-323850" lvl="2" marL="1371600" rtl="0">
              <a:spcBef>
                <a:spcPts val="0"/>
              </a:spcBef>
              <a:buSzPct val="100000"/>
              <a:buChar char="■"/>
            </a:pPr>
            <a:r>
              <a:rPr b="1" lang="en" sz="1500"/>
              <a:t>Backups and restores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4695" y="1465695"/>
            <a:ext cx="2212099" cy="22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Backups for disaster recovery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749125" y="1604952"/>
            <a:ext cx="10044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Data loss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359" y="1383397"/>
            <a:ext cx="1763977" cy="1174504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/>
        </p:nvSpPr>
        <p:spPr>
          <a:xfrm>
            <a:off x="7222050" y="1604943"/>
            <a:ext cx="1299900" cy="73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Data corruption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500" y="1383397"/>
            <a:ext cx="1582486" cy="117450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749125" y="3235559"/>
            <a:ext cx="1004400" cy="731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AZ/rack loss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6369" y="3127061"/>
            <a:ext cx="1763977" cy="1280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6561" y="3127054"/>
            <a:ext cx="2274364" cy="128021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 txBox="1"/>
          <p:nvPr/>
        </p:nvSpPr>
        <p:spPr>
          <a:xfrm>
            <a:off x="7188750" y="3401450"/>
            <a:ext cx="13665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800"/>
              <a:t>Data center loss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sp>
        <p:nvSpPr>
          <p:cNvPr id="164" name="Shape 164"/>
          <p:cNvSpPr/>
          <p:nvPr/>
        </p:nvSpPr>
        <p:spPr>
          <a:xfrm>
            <a:off x="2033062" y="2732856"/>
            <a:ext cx="2090700" cy="2090700"/>
          </a:xfrm>
          <a:prstGeom prst="noSmoking">
            <a:avLst>
              <a:gd fmla="val 18750" name="adj"/>
            </a:avLst>
          </a:prstGeom>
          <a:solidFill>
            <a:srgbClr val="4A86E8">
              <a:alpha val="8154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But that’s not all...</a:t>
            </a:r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457200" y="1419621"/>
            <a:ext cx="5267100" cy="35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Restored backups are also useful for:</a:t>
            </a:r>
          </a:p>
        </p:txBody>
      </p:sp>
      <p:sp>
        <p:nvSpPr>
          <p:cNvPr id="171" name="Shape 171"/>
          <p:cNvSpPr txBox="1"/>
          <p:nvPr>
            <p:ph idx="3" type="body"/>
          </p:nvPr>
        </p:nvSpPr>
        <p:spPr>
          <a:xfrm>
            <a:off x="457200" y="1923677"/>
            <a:ext cx="5266800" cy="1871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 sz="1400"/>
              <a:t>Benchmarking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 sz="1400"/>
              <a:t>Data warehousing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 sz="1400"/>
              <a:t>Batch jobs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 sz="1400"/>
              <a:t>Load testing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 sz="1400"/>
              <a:t>Corruption testing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 sz="1400"/>
              <a:t>Tracking down incident causes</a:t>
            </a:r>
          </a:p>
        </p:txBody>
      </p:sp>
      <p:pic>
        <p:nvPicPr>
          <p:cNvPr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150" y="1423721"/>
            <a:ext cx="2599825" cy="2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457200" y="1780033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Backups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467543" y="2788146"/>
            <a:ext cx="8225400" cy="64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Those sound like a good idea.  I can get those for you, no sweat!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idx="4294967295" type="body"/>
          </p:nvPr>
        </p:nvSpPr>
        <p:spPr>
          <a:xfrm>
            <a:off x="457200" y="1265548"/>
            <a:ext cx="5266800" cy="2529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Simple to use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Centralized, yet distributed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Low impact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Built with restores in mind</a:t>
            </a:r>
          </a:p>
        </p:txBody>
      </p:sp>
      <p:sp>
        <p:nvSpPr>
          <p:cNvPr id="184" name="Shape 184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Backups — requirements</a:t>
            </a:r>
          </a:p>
        </p:txBody>
      </p:sp>
      <p:grpSp>
        <p:nvGrpSpPr>
          <p:cNvPr id="185" name="Shape 185"/>
          <p:cNvGrpSpPr/>
          <p:nvPr/>
        </p:nvGrpSpPr>
        <p:grpSpPr>
          <a:xfrm>
            <a:off x="4055100" y="1452700"/>
            <a:ext cx="2887500" cy="793200"/>
            <a:chOff x="4055100" y="1452700"/>
            <a:chExt cx="2887500" cy="793200"/>
          </a:xfrm>
        </p:grpSpPr>
        <p:sp>
          <p:nvSpPr>
            <p:cNvPr id="186" name="Shape 186"/>
            <p:cNvSpPr/>
            <p:nvPr/>
          </p:nvSpPr>
          <p:spPr>
            <a:xfrm>
              <a:off x="4055100" y="1452700"/>
              <a:ext cx="392100" cy="793200"/>
            </a:xfrm>
            <a:prstGeom prst="rightBrace">
              <a:avLst>
                <a:gd fmla="val 8333" name="adj1"/>
                <a:gd fmla="val 50000" name="adj2"/>
              </a:avLst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 txBox="1"/>
            <p:nvPr/>
          </p:nvSpPr>
          <p:spPr>
            <a:xfrm>
              <a:off x="4447200" y="1613050"/>
              <a:ext cx="2495400" cy="4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accent1"/>
                  </a:solidFill>
                </a:rPr>
                <a:t>Easy with Ansible</a:t>
              </a:r>
            </a:p>
          </p:txBody>
        </p:sp>
      </p:grpSp>
      <p:grpSp>
        <p:nvGrpSpPr>
          <p:cNvPr id="188" name="Shape 188"/>
          <p:cNvGrpSpPr/>
          <p:nvPr/>
        </p:nvGrpSpPr>
        <p:grpSpPr>
          <a:xfrm>
            <a:off x="1467923" y="2508925"/>
            <a:ext cx="6428401" cy="1519800"/>
            <a:chOff x="1467923" y="2508925"/>
            <a:chExt cx="6428401" cy="1519800"/>
          </a:xfrm>
        </p:grpSpPr>
        <p:sp>
          <p:nvSpPr>
            <p:cNvPr id="189" name="Shape 189"/>
            <p:cNvSpPr/>
            <p:nvPr/>
          </p:nvSpPr>
          <p:spPr>
            <a:xfrm rot="-9000090">
              <a:off x="1547834" y="2881535"/>
              <a:ext cx="1698076" cy="774579"/>
            </a:xfrm>
            <a:prstGeom prst="curvedDownArrow">
              <a:avLst>
                <a:gd fmla="val 25000" name="adj1"/>
                <a:gd fmla="val 50000" name="adj2"/>
                <a:gd fmla="val 25000" name="adj3"/>
              </a:avLst>
            </a:prstGeom>
            <a:solidFill>
              <a:schemeClr val="accent2"/>
            </a:solidFill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 txBox="1"/>
            <p:nvPr/>
          </p:nvSpPr>
          <p:spPr>
            <a:xfrm>
              <a:off x="3325825" y="2976700"/>
              <a:ext cx="4570500" cy="47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1800">
                  <a:solidFill>
                    <a:schemeClr val="accent2"/>
                  </a:solidFill>
                </a:rPr>
                <a:t>Obvious, but super important to get right!</a:t>
              </a: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/>
          <p:nvPr>
            <p:ph type="title"/>
          </p:nvPr>
        </p:nvSpPr>
        <p:spPr>
          <a:xfrm>
            <a:off x="457200" y="205979"/>
            <a:ext cx="8229600" cy="857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Backup playbook</a:t>
            </a:r>
          </a:p>
        </p:txBody>
      </p:sp>
      <p:sp>
        <p:nvSpPr>
          <p:cNvPr id="196" name="Shape 196"/>
          <p:cNvSpPr txBox="1"/>
          <p:nvPr/>
        </p:nvSpPr>
        <p:spPr>
          <a:xfrm>
            <a:off x="4375925" y="1103300"/>
            <a:ext cx="45123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Proxima Nova"/>
              <a:buAutoNum type="arabicPeriod"/>
            </a:pPr>
            <a:r>
              <a:rPr lang="en" sz="1800">
                <a:latin typeface="Proxima Nova"/>
                <a:ea typeface="Proxima Nova"/>
                <a:cs typeface="Proxima Nova"/>
                <a:sym typeface="Proxima Nova"/>
              </a:rPr>
              <a:t>Ansible</a:t>
            </a: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run initiated</a:t>
            </a:r>
          </a:p>
          <a:p>
            <a:pPr indent="-3429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Proxima Nova"/>
              <a:buAutoNum type="arabicPeriod"/>
            </a:pP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Commands sent to each Cassandra node over SSH</a:t>
            </a:r>
          </a:p>
          <a:p>
            <a:pPr indent="-3429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Proxima Nova"/>
              <a:buAutoNum type="arabicPeriod"/>
            </a:pPr>
            <a:r>
              <a:rPr lang="en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nodetool snapshot</a:t>
            </a: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 on each node</a:t>
            </a:r>
          </a:p>
          <a:p>
            <a:pPr indent="-3429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Proxima Nova"/>
              <a:buAutoNum type="arabicPeriod"/>
            </a:pP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Snapshot uploaded to S3</a:t>
            </a:r>
          </a:p>
          <a:p>
            <a:pPr indent="-342900" lvl="1" marL="914400" rtl="0">
              <a:spcBef>
                <a:spcPts val="0"/>
              </a:spcBef>
              <a:buClr>
                <a:srgbClr val="434343"/>
              </a:buClr>
              <a:buSzPct val="100000"/>
              <a:buFont typeface="Proxima Nova"/>
            </a:pP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Via AWS CLI</a:t>
            </a:r>
          </a:p>
          <a:p>
            <a:pPr indent="-3429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Proxima Nova"/>
              <a:buAutoNum type="arabicPeriod"/>
            </a:pP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Metadata gathered centrally by Ansible and uploaded to S3</a:t>
            </a:r>
          </a:p>
          <a:p>
            <a:pPr indent="-342900" lvl="0" marL="457200" rtl="0">
              <a:spcBef>
                <a:spcPts val="0"/>
              </a:spcBef>
              <a:buClr>
                <a:srgbClr val="434343"/>
              </a:buClr>
              <a:buSzPct val="100000"/>
              <a:buFont typeface="Proxima Nova"/>
              <a:buAutoNum type="arabicPeriod"/>
            </a:pPr>
            <a:r>
              <a:rPr lang="en" sz="1800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Backup retention policies enforced by separate process</a:t>
            </a:r>
          </a:p>
        </p:txBody>
      </p:sp>
      <p:grpSp>
        <p:nvGrpSpPr>
          <p:cNvPr id="197" name="Shape 197"/>
          <p:cNvGrpSpPr/>
          <p:nvPr/>
        </p:nvGrpSpPr>
        <p:grpSpPr>
          <a:xfrm>
            <a:off x="664812" y="1063380"/>
            <a:ext cx="3190299" cy="3834101"/>
            <a:chOff x="482462" y="1309730"/>
            <a:chExt cx="3190299" cy="3834101"/>
          </a:xfrm>
        </p:grpSpPr>
        <p:grpSp>
          <p:nvGrpSpPr>
            <p:cNvPr id="198" name="Shape 198"/>
            <p:cNvGrpSpPr/>
            <p:nvPr/>
          </p:nvGrpSpPr>
          <p:grpSpPr>
            <a:xfrm>
              <a:off x="864856" y="1309730"/>
              <a:ext cx="1402816" cy="935293"/>
              <a:chOff x="632900" y="3520325"/>
              <a:chExt cx="1693200" cy="1128900"/>
            </a:xfrm>
          </p:grpSpPr>
          <p:sp>
            <p:nvSpPr>
              <p:cNvPr id="199" name="Shape 199"/>
              <p:cNvSpPr/>
              <p:nvPr/>
            </p:nvSpPr>
            <p:spPr>
              <a:xfrm>
                <a:off x="632900" y="3520325"/>
                <a:ext cx="1693200" cy="1128900"/>
              </a:xfrm>
              <a:prstGeom prst="flowChartAlternateProcess">
                <a:avLst/>
              </a:prstGeom>
              <a:solidFill>
                <a:schemeClr val="accent1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Shape 200"/>
              <p:cNvSpPr txBox="1"/>
              <p:nvPr/>
            </p:nvSpPr>
            <p:spPr>
              <a:xfrm>
                <a:off x="824450" y="3886183"/>
                <a:ext cx="1310100" cy="39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200">
                    <a:solidFill>
                      <a:srgbClr val="FFFFFF"/>
                    </a:solidFill>
                  </a:rPr>
                  <a:t>Ansible</a:t>
                </a:r>
              </a:p>
            </p:txBody>
          </p:sp>
        </p:grpSp>
        <p:grpSp>
          <p:nvGrpSpPr>
            <p:cNvPr id="201" name="Shape 201"/>
            <p:cNvGrpSpPr/>
            <p:nvPr/>
          </p:nvGrpSpPr>
          <p:grpSpPr>
            <a:xfrm>
              <a:off x="582798" y="2777922"/>
              <a:ext cx="1967273" cy="589312"/>
              <a:chOff x="2857120" y="5240400"/>
              <a:chExt cx="2374500" cy="711300"/>
            </a:xfrm>
          </p:grpSpPr>
          <p:grpSp>
            <p:nvGrpSpPr>
              <p:cNvPr id="202" name="Shape 202"/>
              <p:cNvGrpSpPr/>
              <p:nvPr/>
            </p:nvGrpSpPr>
            <p:grpSpPr>
              <a:xfrm>
                <a:off x="2857125" y="5240400"/>
                <a:ext cx="2374400" cy="711300"/>
                <a:chOff x="2326100" y="5213675"/>
                <a:chExt cx="2374400" cy="711300"/>
              </a:xfrm>
            </p:grpSpPr>
            <p:sp>
              <p:nvSpPr>
                <p:cNvPr id="203" name="Shape 203"/>
                <p:cNvSpPr/>
                <p:nvPr/>
              </p:nvSpPr>
              <p:spPr>
                <a:xfrm>
                  <a:off x="2326100" y="5213675"/>
                  <a:ext cx="534600" cy="711300"/>
                </a:xfrm>
                <a:prstGeom prst="can">
                  <a:avLst>
                    <a:gd fmla="val 25000" name="adj"/>
                  </a:avLst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Shape 204"/>
                <p:cNvSpPr/>
                <p:nvPr/>
              </p:nvSpPr>
              <p:spPr>
                <a:xfrm>
                  <a:off x="3246000" y="5213675"/>
                  <a:ext cx="534600" cy="711300"/>
                </a:xfrm>
                <a:prstGeom prst="can">
                  <a:avLst>
                    <a:gd fmla="val 25000" name="adj"/>
                  </a:avLst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Shape 205"/>
                <p:cNvSpPr/>
                <p:nvPr/>
              </p:nvSpPr>
              <p:spPr>
                <a:xfrm>
                  <a:off x="4165900" y="5213675"/>
                  <a:ext cx="534600" cy="711300"/>
                </a:xfrm>
                <a:prstGeom prst="can">
                  <a:avLst>
                    <a:gd fmla="val 25000" name="adj"/>
                  </a:avLst>
                </a:prstGeom>
                <a:solidFill>
                  <a:schemeClr val="accent4"/>
                </a:solidFill>
                <a:ln cap="flat" cmpd="sng" w="9525">
                  <a:solidFill>
                    <a:schemeClr val="accent4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 lvl="0"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6" name="Shape 206"/>
              <p:cNvSpPr txBox="1"/>
              <p:nvPr/>
            </p:nvSpPr>
            <p:spPr>
              <a:xfrm>
                <a:off x="2857120" y="5404343"/>
                <a:ext cx="2374500" cy="383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200"/>
                  <a:t>Cassandra cluster</a:t>
                </a:r>
              </a:p>
            </p:txBody>
          </p:sp>
        </p:grpSp>
        <p:cxnSp>
          <p:nvCxnSpPr>
            <p:cNvPr id="207" name="Shape 207"/>
            <p:cNvCxnSpPr>
              <a:stCxn id="199" idx="2"/>
              <a:endCxn id="203" idx="1"/>
            </p:cNvCxnSpPr>
            <p:nvPr/>
          </p:nvCxnSpPr>
          <p:spPr>
            <a:xfrm flipH="1">
              <a:off x="804264" y="2245023"/>
              <a:ext cx="762000" cy="532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08" name="Shape 208"/>
            <p:cNvCxnSpPr>
              <a:stCxn id="199" idx="2"/>
              <a:endCxn id="204" idx="1"/>
            </p:cNvCxnSpPr>
            <p:nvPr/>
          </p:nvCxnSpPr>
          <p:spPr>
            <a:xfrm>
              <a:off x="1566264" y="2245023"/>
              <a:ext cx="0" cy="532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09" name="Shape 209"/>
            <p:cNvCxnSpPr>
              <a:stCxn id="199" idx="2"/>
              <a:endCxn id="205" idx="1"/>
            </p:cNvCxnSpPr>
            <p:nvPr/>
          </p:nvCxnSpPr>
          <p:spPr>
            <a:xfrm>
              <a:off x="1566264" y="2245023"/>
              <a:ext cx="762299" cy="532800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cxnSp>
          <p:nvCxnSpPr>
            <p:cNvPr id="210" name="Shape 210"/>
            <p:cNvCxnSpPr>
              <a:stCxn id="204" idx="3"/>
              <a:endCxn id="211" idx="3"/>
            </p:cNvCxnSpPr>
            <p:nvPr/>
          </p:nvCxnSpPr>
          <p:spPr>
            <a:xfrm rot="5400000">
              <a:off x="1126747" y="3531484"/>
              <a:ext cx="603900" cy="275400"/>
            </a:xfrm>
            <a:prstGeom prst="curvedConnector3">
              <a:avLst>
                <a:gd fmla="val 44451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stealth"/>
            </a:ln>
          </p:spPr>
        </p:cxnSp>
        <p:grpSp>
          <p:nvGrpSpPr>
            <p:cNvPr id="212" name="Shape 212"/>
            <p:cNvGrpSpPr/>
            <p:nvPr/>
          </p:nvGrpSpPr>
          <p:grpSpPr>
            <a:xfrm>
              <a:off x="482462" y="3899997"/>
              <a:ext cx="1624753" cy="1243833"/>
              <a:chOff x="4375925" y="4251225"/>
              <a:chExt cx="1961078" cy="1501308"/>
            </a:xfrm>
          </p:grpSpPr>
          <p:sp>
            <p:nvSpPr>
              <p:cNvPr id="211" name="Shape 211"/>
              <p:cNvSpPr/>
              <p:nvPr/>
            </p:nvSpPr>
            <p:spPr>
              <a:xfrm>
                <a:off x="4375925" y="4251225"/>
                <a:ext cx="1951775" cy="1501308"/>
              </a:xfrm>
              <a:prstGeom prst="cloud">
                <a:avLst/>
              </a:prstGeom>
              <a:solidFill>
                <a:schemeClr val="accent5"/>
              </a:solidFill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Shape 213"/>
              <p:cNvSpPr txBox="1"/>
              <p:nvPr/>
            </p:nvSpPr>
            <p:spPr>
              <a:xfrm>
                <a:off x="4385203" y="4799689"/>
                <a:ext cx="1951800" cy="404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b="1" lang="en" sz="1200"/>
                  <a:t>AWS S3</a:t>
                </a:r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2203334" y="4054275"/>
              <a:ext cx="1469427" cy="935293"/>
              <a:chOff x="6543900" y="4646225"/>
              <a:chExt cx="1773600" cy="1128900"/>
            </a:xfrm>
          </p:grpSpPr>
          <p:sp>
            <p:nvSpPr>
              <p:cNvPr id="215" name="Shape 215"/>
              <p:cNvSpPr/>
              <p:nvPr/>
            </p:nvSpPr>
            <p:spPr>
              <a:xfrm>
                <a:off x="6543900" y="4646225"/>
                <a:ext cx="1773600" cy="1128900"/>
              </a:xfrm>
              <a:prstGeom prst="stripedRightArrow">
                <a:avLst>
                  <a:gd fmla="val 50000" name="adj1"/>
                  <a:gd fmla="val 50000" name="adj2"/>
                </a:avLst>
              </a:prstGeom>
              <a:solidFill>
                <a:schemeClr val="accent3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Shape 216"/>
              <p:cNvSpPr txBox="1"/>
              <p:nvPr/>
            </p:nvSpPr>
            <p:spPr>
              <a:xfrm>
                <a:off x="6882600" y="4918625"/>
                <a:ext cx="1096200" cy="58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rIns="91425" tIns="91425">
                <a:noAutofit/>
              </a:bodyPr>
              <a:lstStyle/>
              <a:p>
                <a:pPr lvl="0" rtl="0" algn="ctr">
                  <a:spcBef>
                    <a:spcPts val="0"/>
                  </a:spcBef>
                  <a:buNone/>
                </a:pPr>
                <a:r>
                  <a:rPr i="1" lang="en" sz="1000"/>
                  <a:t>Retention</a:t>
                </a:r>
              </a:p>
              <a:p>
                <a:pPr lvl="0" rtl="0" algn="ctr">
                  <a:spcBef>
                    <a:spcPts val="0"/>
                  </a:spcBef>
                  <a:buNone/>
                </a:pPr>
                <a:r>
                  <a:rPr i="1" lang="en" sz="1000"/>
                  <a:t>enforcement</a:t>
                </a:r>
              </a:p>
            </p:txBody>
          </p:sp>
        </p:grpSp>
        <p:cxnSp>
          <p:nvCxnSpPr>
            <p:cNvPr id="217" name="Shape 217"/>
            <p:cNvCxnSpPr>
              <a:stCxn id="203" idx="3"/>
              <a:endCxn id="211" idx="3"/>
            </p:cNvCxnSpPr>
            <p:nvPr/>
          </p:nvCxnSpPr>
          <p:spPr>
            <a:xfrm flipH="1" rot="-5400000">
              <a:off x="745610" y="3425884"/>
              <a:ext cx="603900" cy="486600"/>
            </a:xfrm>
            <a:prstGeom prst="curvedConnector3">
              <a:avLst>
                <a:gd fmla="val 44451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18" name="Shape 218"/>
            <p:cNvCxnSpPr>
              <a:stCxn id="205" idx="3"/>
              <a:endCxn id="211" idx="3"/>
            </p:cNvCxnSpPr>
            <p:nvPr/>
          </p:nvCxnSpPr>
          <p:spPr>
            <a:xfrm rot="5400000">
              <a:off x="1507884" y="3150484"/>
              <a:ext cx="603900" cy="1037400"/>
            </a:xfrm>
            <a:prstGeom prst="curvedConnector3">
              <a:avLst>
                <a:gd fmla="val 44451" name="adj1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219" name="Shape 219"/>
            <p:cNvCxnSpPr>
              <a:stCxn id="199" idx="1"/>
              <a:endCxn id="211" idx="2"/>
            </p:cNvCxnSpPr>
            <p:nvPr/>
          </p:nvCxnSpPr>
          <p:spPr>
            <a:xfrm flipH="1">
              <a:off x="487456" y="1777376"/>
              <a:ext cx="377400" cy="2744400"/>
            </a:xfrm>
            <a:prstGeom prst="curvedConnector3">
              <a:avLst>
                <a:gd fmla="val 153953" name="adj1"/>
              </a:avLst>
            </a:prstGeom>
            <a:noFill/>
            <a:ln cap="flat" cmpd="sng" w="28575">
              <a:solidFill>
                <a:srgbClr val="666666"/>
              </a:solidFill>
              <a:prstDash val="dash"/>
              <a:round/>
              <a:headEnd len="lg" w="lg" type="none"/>
              <a:tailEnd len="lg" w="lg" type="stealth"/>
            </a:ln>
          </p:spPr>
        </p:cxnSp>
        <p:sp>
          <p:nvSpPr>
            <p:cNvPr id="220" name="Shape 220"/>
            <p:cNvSpPr txBox="1"/>
            <p:nvPr/>
          </p:nvSpPr>
          <p:spPr>
            <a:xfrm>
              <a:off x="1566203" y="2420650"/>
              <a:ext cx="4866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i="1" lang="en" sz="800"/>
                <a:t>SSH</a:t>
              </a:r>
            </a:p>
          </p:txBody>
        </p:sp>
        <p:sp>
          <p:nvSpPr>
            <p:cNvPr id="221" name="Shape 221"/>
            <p:cNvSpPr txBox="1"/>
            <p:nvPr/>
          </p:nvSpPr>
          <p:spPr>
            <a:xfrm>
              <a:off x="890049" y="3366900"/>
              <a:ext cx="676200" cy="2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i="1" lang="en" sz="800"/>
                <a:t>AWS CLI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Stax_Template">
  <a:themeElements>
    <a:clrScheme name="DataStax">
      <a:dk1>
        <a:srgbClr val="000000"/>
      </a:dk1>
      <a:lt1>
        <a:srgbClr val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CA5F14"/>
      </a:hlink>
      <a:folHlink>
        <a:srgbClr val="374C5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